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86" r:id="rId3"/>
    <p:sldId id="295" r:id="rId4"/>
    <p:sldId id="294" r:id="rId5"/>
    <p:sldId id="270" r:id="rId6"/>
    <p:sldId id="260" r:id="rId7"/>
    <p:sldId id="343" r:id="rId8"/>
    <p:sldId id="316" r:id="rId9"/>
    <p:sldId id="279" r:id="rId10"/>
    <p:sldId id="324" r:id="rId11"/>
    <p:sldId id="341" r:id="rId12"/>
    <p:sldId id="280" r:id="rId13"/>
    <p:sldId id="305" r:id="rId14"/>
    <p:sldId id="268" r:id="rId15"/>
    <p:sldId id="317" r:id="rId16"/>
    <p:sldId id="310" r:id="rId17"/>
    <p:sldId id="323" r:id="rId18"/>
    <p:sldId id="273" r:id="rId19"/>
    <p:sldId id="331" r:id="rId20"/>
    <p:sldId id="269" r:id="rId21"/>
    <p:sldId id="321" r:id="rId22"/>
    <p:sldId id="287" r:id="rId23"/>
    <p:sldId id="327" r:id="rId24"/>
    <p:sldId id="328" r:id="rId25"/>
    <p:sldId id="329" r:id="rId26"/>
    <p:sldId id="344" r:id="rId27"/>
    <p:sldId id="326" r:id="rId28"/>
    <p:sldId id="325" r:id="rId29"/>
    <p:sldId id="340"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Başlıksız Bölüm" id="{6A346810-99A5-45CA-AF0E-F838A53E3F71}">
          <p14:sldIdLst>
            <p14:sldId id="256"/>
            <p14:sldId id="286"/>
            <p14:sldId id="295"/>
            <p14:sldId id="294"/>
            <p14:sldId id="270"/>
            <p14:sldId id="260"/>
            <p14:sldId id="343"/>
            <p14:sldId id="316"/>
            <p14:sldId id="279"/>
            <p14:sldId id="324"/>
            <p14:sldId id="341"/>
            <p14:sldId id="280"/>
            <p14:sldId id="305"/>
            <p14:sldId id="268"/>
            <p14:sldId id="317"/>
            <p14:sldId id="310"/>
            <p14:sldId id="323"/>
            <p14:sldId id="273"/>
            <p14:sldId id="331"/>
            <p14:sldId id="269"/>
            <p14:sldId id="321"/>
            <p14:sldId id="287"/>
            <p14:sldId id="327"/>
            <p14:sldId id="328"/>
            <p14:sldId id="329"/>
            <p14:sldId id="344"/>
            <p14:sldId id="326"/>
            <p14:sldId id="325"/>
            <p14:sldId id="34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454" autoAdjust="0"/>
  </p:normalViewPr>
  <p:slideViewPr>
    <p:cSldViewPr>
      <p:cViewPr>
        <p:scale>
          <a:sx n="76" d="100"/>
          <a:sy n="76" d="100"/>
        </p:scale>
        <p:origin x="-2634" y="-822"/>
      </p:cViewPr>
      <p:guideLst>
        <p:guide orient="horz" pos="2160"/>
        <p:guide pos="2880"/>
      </p:guideLst>
    </p:cSldViewPr>
  </p:slideViewPr>
  <p:outlineViewPr>
    <p:cViewPr>
      <p:scale>
        <a:sx n="33" d="100"/>
        <a:sy n="33" d="100"/>
      </p:scale>
      <p:origin x="0" y="20694"/>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CB271-5D89-484C-A0C5-10EDC0627E0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tr-TR"/>
        </a:p>
      </dgm:t>
    </dgm:pt>
    <dgm:pt modelId="{9DD178A8-5B78-4610-A16B-5472AF7B730F}">
      <dgm:prSet custT="1"/>
      <dgm:spPr/>
      <dgm:t>
        <a:bodyPr/>
        <a:lstStyle/>
        <a:p>
          <a:pPr rtl="0"/>
          <a:r>
            <a:rPr lang="tr-TR" sz="2000" dirty="0" smtClean="0">
              <a:latin typeface="Calibri" pitchFamily="34" charset="0"/>
              <a:cs typeface="Calibri" pitchFamily="34" charset="0"/>
            </a:rPr>
            <a:t>1997</a:t>
          </a:r>
          <a:endParaRPr lang="tr-TR" sz="2000" dirty="0">
            <a:latin typeface="Calibri" pitchFamily="34" charset="0"/>
            <a:cs typeface="Calibri" pitchFamily="34" charset="0"/>
          </a:endParaRPr>
        </a:p>
      </dgm:t>
    </dgm:pt>
    <dgm:pt modelId="{AE1B1416-14BB-410E-904D-4A5F87357A9D}" type="parTrans" cxnId="{3E872D16-5272-4CC1-A294-E42002D46793}">
      <dgm:prSet/>
      <dgm:spPr/>
      <dgm:t>
        <a:bodyPr/>
        <a:lstStyle/>
        <a:p>
          <a:endParaRPr lang="tr-TR" sz="2400"/>
        </a:p>
      </dgm:t>
    </dgm:pt>
    <dgm:pt modelId="{D9857478-B365-416A-A413-25469A01D729}" type="sibTrans" cxnId="{3E872D16-5272-4CC1-A294-E42002D46793}">
      <dgm:prSet/>
      <dgm:spPr/>
      <dgm:t>
        <a:bodyPr/>
        <a:lstStyle/>
        <a:p>
          <a:endParaRPr lang="tr-TR" sz="2400"/>
        </a:p>
      </dgm:t>
    </dgm:pt>
    <dgm:pt modelId="{46DE1051-63BB-46E1-A74F-1550E6F0AD99}">
      <dgm:prSet custT="1"/>
      <dgm:spPr/>
      <dgm:t>
        <a:bodyPr/>
        <a:lstStyle/>
        <a:p>
          <a:pPr algn="just" rtl="0"/>
          <a:r>
            <a:rPr lang="tr-TR" sz="2400" dirty="0" smtClean="0">
              <a:latin typeface="Calibri" pitchFamily="34" charset="0"/>
              <a:cs typeface="Calibri" pitchFamily="34" charset="0"/>
            </a:rPr>
            <a:t>Hemşirelik Bölümünün mevcut 452 örgün-40 uzaktan eğitim öğrencisi vardır. </a:t>
          </a:r>
        </a:p>
        <a:p>
          <a:pPr algn="just" rtl="0"/>
          <a:r>
            <a:rPr lang="tr-TR" sz="2400" dirty="0" smtClean="0">
              <a:latin typeface="Calibri" pitchFamily="34" charset="0"/>
              <a:cs typeface="Calibri" pitchFamily="34" charset="0"/>
            </a:rPr>
            <a:t>1997-2019 yılları arasında toplam 897 hemşire mezun etmiştir.</a:t>
          </a:r>
          <a:endParaRPr lang="tr-TR" sz="2400" dirty="0">
            <a:latin typeface="Calibri" pitchFamily="34" charset="0"/>
            <a:cs typeface="Calibri" pitchFamily="34" charset="0"/>
          </a:endParaRPr>
        </a:p>
      </dgm:t>
    </dgm:pt>
    <dgm:pt modelId="{7FB48623-B0A0-4967-A8DE-413140AF53EC}" type="parTrans" cxnId="{9370829E-8CEA-40E6-BFEB-F4FB0DCB2DC2}">
      <dgm:prSet/>
      <dgm:spPr/>
      <dgm:t>
        <a:bodyPr/>
        <a:lstStyle/>
        <a:p>
          <a:endParaRPr lang="tr-TR" sz="2400"/>
        </a:p>
      </dgm:t>
    </dgm:pt>
    <dgm:pt modelId="{3C387A65-1DD7-4B62-BABF-CBE648F58EB6}" type="sibTrans" cxnId="{9370829E-8CEA-40E6-BFEB-F4FB0DCB2DC2}">
      <dgm:prSet/>
      <dgm:spPr/>
      <dgm:t>
        <a:bodyPr/>
        <a:lstStyle/>
        <a:p>
          <a:endParaRPr lang="tr-TR" sz="2400"/>
        </a:p>
      </dgm:t>
    </dgm:pt>
    <dgm:pt modelId="{E97E1C44-45D9-49CE-8532-20577C919195}">
      <dgm:prSet custT="1"/>
      <dgm:spPr/>
      <dgm:t>
        <a:bodyPr/>
        <a:lstStyle/>
        <a:p>
          <a:pPr rtl="0"/>
          <a:r>
            <a:rPr lang="tr-TR" sz="2000" dirty="0" smtClean="0">
              <a:latin typeface="Calibri" pitchFamily="34" charset="0"/>
              <a:cs typeface="Calibri" pitchFamily="34" charset="0"/>
            </a:rPr>
            <a:t>2019</a:t>
          </a:r>
          <a:endParaRPr lang="tr-TR" sz="2000" dirty="0">
            <a:latin typeface="Calibri" pitchFamily="34" charset="0"/>
            <a:cs typeface="Calibri" pitchFamily="34" charset="0"/>
          </a:endParaRPr>
        </a:p>
      </dgm:t>
    </dgm:pt>
    <dgm:pt modelId="{43916A9C-B0E9-4EB2-A9B3-A3E556BBE681}" type="parTrans" cxnId="{653C5458-4277-41AE-A1E6-EB29C6251D20}">
      <dgm:prSet/>
      <dgm:spPr/>
      <dgm:t>
        <a:bodyPr/>
        <a:lstStyle/>
        <a:p>
          <a:endParaRPr lang="tr-TR" sz="2400"/>
        </a:p>
      </dgm:t>
    </dgm:pt>
    <dgm:pt modelId="{F9EF58A3-6F2B-4C4D-9FD5-7C44991AC95E}" type="sibTrans" cxnId="{653C5458-4277-41AE-A1E6-EB29C6251D20}">
      <dgm:prSet/>
      <dgm:spPr/>
      <dgm:t>
        <a:bodyPr/>
        <a:lstStyle/>
        <a:p>
          <a:endParaRPr lang="tr-TR" sz="2400"/>
        </a:p>
      </dgm:t>
    </dgm:pt>
    <dgm:pt modelId="{48BBF7DA-C270-40C9-9100-196741B70B78}" type="pres">
      <dgm:prSet presAssocID="{8F6CB271-5D89-484C-A0C5-10EDC0627E00}" presName="Name0" presStyleCnt="0">
        <dgm:presLayoutVars>
          <dgm:dir/>
          <dgm:resizeHandles val="exact"/>
        </dgm:presLayoutVars>
      </dgm:prSet>
      <dgm:spPr/>
      <dgm:t>
        <a:bodyPr/>
        <a:lstStyle/>
        <a:p>
          <a:endParaRPr lang="tr-TR"/>
        </a:p>
      </dgm:t>
    </dgm:pt>
    <dgm:pt modelId="{8D2F8881-EE34-4609-B64D-8BCDD1C47AD6}" type="pres">
      <dgm:prSet presAssocID="{8F6CB271-5D89-484C-A0C5-10EDC0627E00}" presName="arrow" presStyleLbl="bgShp" presStyleIdx="0" presStyleCnt="1" custScaleY="101534"/>
      <dgm:spPr/>
    </dgm:pt>
    <dgm:pt modelId="{D6A99541-C5AB-4F51-8FF5-E437A2DDFB51}" type="pres">
      <dgm:prSet presAssocID="{8F6CB271-5D89-484C-A0C5-10EDC0627E00}" presName="points" presStyleCnt="0"/>
      <dgm:spPr/>
    </dgm:pt>
    <dgm:pt modelId="{55634E97-81F5-461C-A076-EC7869EFF9F7}" type="pres">
      <dgm:prSet presAssocID="{9DD178A8-5B78-4610-A16B-5472AF7B730F}" presName="compositeA" presStyleCnt="0"/>
      <dgm:spPr/>
    </dgm:pt>
    <dgm:pt modelId="{F8CC666A-60EB-4C43-A1A2-B82410865840}" type="pres">
      <dgm:prSet presAssocID="{9DD178A8-5B78-4610-A16B-5472AF7B730F}" presName="textA" presStyleLbl="revTx" presStyleIdx="0" presStyleCnt="3" custScaleX="161033">
        <dgm:presLayoutVars>
          <dgm:bulletEnabled val="1"/>
        </dgm:presLayoutVars>
      </dgm:prSet>
      <dgm:spPr/>
      <dgm:t>
        <a:bodyPr/>
        <a:lstStyle/>
        <a:p>
          <a:endParaRPr lang="tr-TR"/>
        </a:p>
      </dgm:t>
    </dgm:pt>
    <dgm:pt modelId="{F89C1C87-80D3-4876-B2B7-2B4A5CB56F2D}" type="pres">
      <dgm:prSet presAssocID="{9DD178A8-5B78-4610-A16B-5472AF7B730F}" presName="circleA" presStyleLbl="node1" presStyleIdx="0" presStyleCnt="3"/>
      <dgm:spPr/>
    </dgm:pt>
    <dgm:pt modelId="{BEA7E688-9A04-4A22-A993-2ABE1E419555}" type="pres">
      <dgm:prSet presAssocID="{9DD178A8-5B78-4610-A16B-5472AF7B730F}" presName="spaceA" presStyleCnt="0"/>
      <dgm:spPr/>
    </dgm:pt>
    <dgm:pt modelId="{6198103C-7FBC-4E81-9639-DCB0EDE1574E}" type="pres">
      <dgm:prSet presAssocID="{D9857478-B365-416A-A413-25469A01D729}" presName="space" presStyleCnt="0"/>
      <dgm:spPr/>
    </dgm:pt>
    <dgm:pt modelId="{5D25F654-6FC5-48A0-947B-7269CC58808A}" type="pres">
      <dgm:prSet presAssocID="{46DE1051-63BB-46E1-A74F-1550E6F0AD99}" presName="compositeB" presStyleCnt="0"/>
      <dgm:spPr/>
    </dgm:pt>
    <dgm:pt modelId="{09343414-4F83-409E-B2D2-7174686BF41E}" type="pres">
      <dgm:prSet presAssocID="{46DE1051-63BB-46E1-A74F-1550E6F0AD99}" presName="textB" presStyleLbl="revTx" presStyleIdx="1" presStyleCnt="3" custScaleX="744667" custScaleY="90438">
        <dgm:presLayoutVars>
          <dgm:bulletEnabled val="1"/>
        </dgm:presLayoutVars>
      </dgm:prSet>
      <dgm:spPr/>
      <dgm:t>
        <a:bodyPr/>
        <a:lstStyle/>
        <a:p>
          <a:endParaRPr lang="tr-TR"/>
        </a:p>
      </dgm:t>
    </dgm:pt>
    <dgm:pt modelId="{36A2D05A-EAB5-4239-8FA6-235119906DF9}" type="pres">
      <dgm:prSet presAssocID="{46DE1051-63BB-46E1-A74F-1550E6F0AD99}" presName="circleB" presStyleLbl="node1" presStyleIdx="1" presStyleCnt="3"/>
      <dgm:spPr/>
    </dgm:pt>
    <dgm:pt modelId="{34690B48-704B-4914-8477-B73C5FF2E0EF}" type="pres">
      <dgm:prSet presAssocID="{46DE1051-63BB-46E1-A74F-1550E6F0AD99}" presName="spaceB" presStyleCnt="0"/>
      <dgm:spPr/>
    </dgm:pt>
    <dgm:pt modelId="{9860EDA7-0092-45AB-8077-46A55E72C246}" type="pres">
      <dgm:prSet presAssocID="{3C387A65-1DD7-4B62-BABF-CBE648F58EB6}" presName="space" presStyleCnt="0"/>
      <dgm:spPr/>
    </dgm:pt>
    <dgm:pt modelId="{2D9A6BC5-848A-48CD-BEAF-127D2BFC523C}" type="pres">
      <dgm:prSet presAssocID="{E97E1C44-45D9-49CE-8532-20577C919195}" presName="compositeA" presStyleCnt="0"/>
      <dgm:spPr/>
    </dgm:pt>
    <dgm:pt modelId="{34721B8C-5065-45B3-A0DF-BEFE2504AFF2}" type="pres">
      <dgm:prSet presAssocID="{E97E1C44-45D9-49CE-8532-20577C919195}" presName="textA" presStyleLbl="revTx" presStyleIdx="2" presStyleCnt="3" custScaleX="208329">
        <dgm:presLayoutVars>
          <dgm:bulletEnabled val="1"/>
        </dgm:presLayoutVars>
      </dgm:prSet>
      <dgm:spPr/>
      <dgm:t>
        <a:bodyPr/>
        <a:lstStyle/>
        <a:p>
          <a:endParaRPr lang="tr-TR"/>
        </a:p>
      </dgm:t>
    </dgm:pt>
    <dgm:pt modelId="{6B593455-AF6D-4E4C-9D6A-8C0B64A7EA8D}" type="pres">
      <dgm:prSet presAssocID="{E97E1C44-45D9-49CE-8532-20577C919195}" presName="circleA" presStyleLbl="node1" presStyleIdx="2" presStyleCnt="3"/>
      <dgm:spPr/>
    </dgm:pt>
    <dgm:pt modelId="{BF05C71C-91FE-4B8D-9D44-65E0B30CFB87}" type="pres">
      <dgm:prSet presAssocID="{E97E1C44-45D9-49CE-8532-20577C919195}" presName="spaceA" presStyleCnt="0"/>
      <dgm:spPr/>
    </dgm:pt>
  </dgm:ptLst>
  <dgm:cxnLst>
    <dgm:cxn modelId="{9370829E-8CEA-40E6-BFEB-F4FB0DCB2DC2}" srcId="{8F6CB271-5D89-484C-A0C5-10EDC0627E00}" destId="{46DE1051-63BB-46E1-A74F-1550E6F0AD99}" srcOrd="1" destOrd="0" parTransId="{7FB48623-B0A0-4967-A8DE-413140AF53EC}" sibTransId="{3C387A65-1DD7-4B62-BABF-CBE648F58EB6}"/>
    <dgm:cxn modelId="{1EE0D161-F761-48D8-85FD-229E4B8BE00A}" type="presOf" srcId="{8F6CB271-5D89-484C-A0C5-10EDC0627E00}" destId="{48BBF7DA-C270-40C9-9100-196741B70B78}" srcOrd="0" destOrd="0" presId="urn:microsoft.com/office/officeart/2005/8/layout/hProcess11"/>
    <dgm:cxn modelId="{3E872D16-5272-4CC1-A294-E42002D46793}" srcId="{8F6CB271-5D89-484C-A0C5-10EDC0627E00}" destId="{9DD178A8-5B78-4610-A16B-5472AF7B730F}" srcOrd="0" destOrd="0" parTransId="{AE1B1416-14BB-410E-904D-4A5F87357A9D}" sibTransId="{D9857478-B365-416A-A413-25469A01D729}"/>
    <dgm:cxn modelId="{6445CB89-2AEE-4127-B68F-CCBC400A0D29}" type="presOf" srcId="{E97E1C44-45D9-49CE-8532-20577C919195}" destId="{34721B8C-5065-45B3-A0DF-BEFE2504AFF2}" srcOrd="0" destOrd="0" presId="urn:microsoft.com/office/officeart/2005/8/layout/hProcess11"/>
    <dgm:cxn modelId="{653C5458-4277-41AE-A1E6-EB29C6251D20}" srcId="{8F6CB271-5D89-484C-A0C5-10EDC0627E00}" destId="{E97E1C44-45D9-49CE-8532-20577C919195}" srcOrd="2" destOrd="0" parTransId="{43916A9C-B0E9-4EB2-A9B3-A3E556BBE681}" sibTransId="{F9EF58A3-6F2B-4C4D-9FD5-7C44991AC95E}"/>
    <dgm:cxn modelId="{AAE4A077-3EEA-41A7-AF16-9A37350331DF}" type="presOf" srcId="{9DD178A8-5B78-4610-A16B-5472AF7B730F}" destId="{F8CC666A-60EB-4C43-A1A2-B82410865840}" srcOrd="0" destOrd="0" presId="urn:microsoft.com/office/officeart/2005/8/layout/hProcess11"/>
    <dgm:cxn modelId="{6AE8FD10-AFA9-4E9B-9A17-CFA32FFAF8A7}" type="presOf" srcId="{46DE1051-63BB-46E1-A74F-1550E6F0AD99}" destId="{09343414-4F83-409E-B2D2-7174686BF41E}" srcOrd="0" destOrd="0" presId="urn:microsoft.com/office/officeart/2005/8/layout/hProcess11"/>
    <dgm:cxn modelId="{5CD03BD6-A665-4CFB-9395-957A94A179F9}" type="presParOf" srcId="{48BBF7DA-C270-40C9-9100-196741B70B78}" destId="{8D2F8881-EE34-4609-B64D-8BCDD1C47AD6}" srcOrd="0" destOrd="0" presId="urn:microsoft.com/office/officeart/2005/8/layout/hProcess11"/>
    <dgm:cxn modelId="{B2CBB16C-6BDC-4122-811A-B699EEB63EFC}" type="presParOf" srcId="{48BBF7DA-C270-40C9-9100-196741B70B78}" destId="{D6A99541-C5AB-4F51-8FF5-E437A2DDFB51}" srcOrd="1" destOrd="0" presId="urn:microsoft.com/office/officeart/2005/8/layout/hProcess11"/>
    <dgm:cxn modelId="{10A2EDB3-55DF-479D-BDFA-8F01730F47EA}" type="presParOf" srcId="{D6A99541-C5AB-4F51-8FF5-E437A2DDFB51}" destId="{55634E97-81F5-461C-A076-EC7869EFF9F7}" srcOrd="0" destOrd="0" presId="urn:microsoft.com/office/officeart/2005/8/layout/hProcess11"/>
    <dgm:cxn modelId="{5A55A394-87E3-45CA-8F88-46B8A6C61A02}" type="presParOf" srcId="{55634E97-81F5-461C-A076-EC7869EFF9F7}" destId="{F8CC666A-60EB-4C43-A1A2-B82410865840}" srcOrd="0" destOrd="0" presId="urn:microsoft.com/office/officeart/2005/8/layout/hProcess11"/>
    <dgm:cxn modelId="{39AFDB92-D231-4A34-AF5A-8E4C30AE175A}" type="presParOf" srcId="{55634E97-81F5-461C-A076-EC7869EFF9F7}" destId="{F89C1C87-80D3-4876-B2B7-2B4A5CB56F2D}" srcOrd="1" destOrd="0" presId="urn:microsoft.com/office/officeart/2005/8/layout/hProcess11"/>
    <dgm:cxn modelId="{BBB52B8D-8E47-412E-944A-DE1904DC1D72}" type="presParOf" srcId="{55634E97-81F5-461C-A076-EC7869EFF9F7}" destId="{BEA7E688-9A04-4A22-A993-2ABE1E419555}" srcOrd="2" destOrd="0" presId="urn:microsoft.com/office/officeart/2005/8/layout/hProcess11"/>
    <dgm:cxn modelId="{8143F300-D373-4078-BBEB-0A61EF9DC447}" type="presParOf" srcId="{D6A99541-C5AB-4F51-8FF5-E437A2DDFB51}" destId="{6198103C-7FBC-4E81-9639-DCB0EDE1574E}" srcOrd="1" destOrd="0" presId="urn:microsoft.com/office/officeart/2005/8/layout/hProcess11"/>
    <dgm:cxn modelId="{E93167C0-A020-490A-83F4-60087ED84AFA}" type="presParOf" srcId="{D6A99541-C5AB-4F51-8FF5-E437A2DDFB51}" destId="{5D25F654-6FC5-48A0-947B-7269CC58808A}" srcOrd="2" destOrd="0" presId="urn:microsoft.com/office/officeart/2005/8/layout/hProcess11"/>
    <dgm:cxn modelId="{8CC0D1D4-63A6-4B6D-B9F0-BC69D5C02943}" type="presParOf" srcId="{5D25F654-6FC5-48A0-947B-7269CC58808A}" destId="{09343414-4F83-409E-B2D2-7174686BF41E}" srcOrd="0" destOrd="0" presId="urn:microsoft.com/office/officeart/2005/8/layout/hProcess11"/>
    <dgm:cxn modelId="{9228831E-830C-440F-987C-9636326B93AE}" type="presParOf" srcId="{5D25F654-6FC5-48A0-947B-7269CC58808A}" destId="{36A2D05A-EAB5-4239-8FA6-235119906DF9}" srcOrd="1" destOrd="0" presId="urn:microsoft.com/office/officeart/2005/8/layout/hProcess11"/>
    <dgm:cxn modelId="{D4A9B286-D5CD-477A-BD23-14C8266E9653}" type="presParOf" srcId="{5D25F654-6FC5-48A0-947B-7269CC58808A}" destId="{34690B48-704B-4914-8477-B73C5FF2E0EF}" srcOrd="2" destOrd="0" presId="urn:microsoft.com/office/officeart/2005/8/layout/hProcess11"/>
    <dgm:cxn modelId="{0C2327C0-9C06-41B0-95C4-7DB310541760}" type="presParOf" srcId="{D6A99541-C5AB-4F51-8FF5-E437A2DDFB51}" destId="{9860EDA7-0092-45AB-8077-46A55E72C246}" srcOrd="3" destOrd="0" presId="urn:microsoft.com/office/officeart/2005/8/layout/hProcess11"/>
    <dgm:cxn modelId="{3448192E-E7C3-417D-9966-0B878372DD59}" type="presParOf" srcId="{D6A99541-C5AB-4F51-8FF5-E437A2DDFB51}" destId="{2D9A6BC5-848A-48CD-BEAF-127D2BFC523C}" srcOrd="4" destOrd="0" presId="urn:microsoft.com/office/officeart/2005/8/layout/hProcess11"/>
    <dgm:cxn modelId="{6194508E-ACE0-4273-9CE8-CE92B3423814}" type="presParOf" srcId="{2D9A6BC5-848A-48CD-BEAF-127D2BFC523C}" destId="{34721B8C-5065-45B3-A0DF-BEFE2504AFF2}" srcOrd="0" destOrd="0" presId="urn:microsoft.com/office/officeart/2005/8/layout/hProcess11"/>
    <dgm:cxn modelId="{3D8F73B7-C78F-4D1D-983A-EEFEB25976E9}" type="presParOf" srcId="{2D9A6BC5-848A-48CD-BEAF-127D2BFC523C}" destId="{6B593455-AF6D-4E4C-9D6A-8C0B64A7EA8D}" srcOrd="1" destOrd="0" presId="urn:microsoft.com/office/officeart/2005/8/layout/hProcess11"/>
    <dgm:cxn modelId="{C1305D33-03DA-4847-902C-A1C7A368000F}" type="presParOf" srcId="{2D9A6BC5-848A-48CD-BEAF-127D2BFC523C}" destId="{BF05C71C-91FE-4B8D-9D44-65E0B30CFB87}"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31A2F-AB99-4CA9-B833-7322EB2FC0D3}"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tr-TR"/>
        </a:p>
      </dgm:t>
    </dgm:pt>
    <dgm:pt modelId="{9CAC7D67-5038-4D65-AFD2-9CBC23849737}">
      <dgm:prSet custT="1"/>
      <dgm:spPr/>
      <dgm:t>
        <a:bodyPr/>
        <a:lstStyle/>
        <a:p>
          <a:pPr rtl="0"/>
          <a:r>
            <a:rPr lang="tr-TR" sz="2800" b="1" dirty="0" smtClean="0">
              <a:solidFill>
                <a:schemeClr val="tx1"/>
              </a:solidFill>
              <a:latin typeface="Calibri" pitchFamily="34" charset="0"/>
              <a:cs typeface="Calibri" pitchFamily="34" charset="0"/>
            </a:rPr>
            <a:t>Klinik Uygulama alanları;</a:t>
          </a:r>
          <a:endParaRPr lang="tr-TR" sz="2800" b="1" dirty="0">
            <a:solidFill>
              <a:schemeClr val="tx1"/>
            </a:solidFill>
            <a:latin typeface="Calibri" pitchFamily="34" charset="0"/>
            <a:cs typeface="Calibri" pitchFamily="34" charset="0"/>
          </a:endParaRPr>
        </a:p>
      </dgm:t>
    </dgm:pt>
    <dgm:pt modelId="{2F19F716-2A4A-4BBA-B2E6-A2E8AD58F07F}" type="parTrans" cxnId="{2294A014-9DE8-4A1E-B2AE-DE9A363AA105}">
      <dgm:prSet/>
      <dgm:spPr/>
      <dgm:t>
        <a:bodyPr/>
        <a:lstStyle/>
        <a:p>
          <a:endParaRPr lang="tr-TR"/>
        </a:p>
      </dgm:t>
    </dgm:pt>
    <dgm:pt modelId="{17A25A87-5E4E-431F-AF38-3450C2F85CE9}" type="sibTrans" cxnId="{2294A014-9DE8-4A1E-B2AE-DE9A363AA105}">
      <dgm:prSet/>
      <dgm:spPr/>
      <dgm:t>
        <a:bodyPr/>
        <a:lstStyle/>
        <a:p>
          <a:endParaRPr lang="tr-TR"/>
        </a:p>
      </dgm:t>
    </dgm:pt>
    <dgm:pt modelId="{04B7A78D-C71C-4DD5-8D01-576BDBC4CA93}">
      <dgm:prSet custT="1"/>
      <dgm:spPr/>
      <dgm:t>
        <a:bodyPr/>
        <a:lstStyle/>
        <a:p>
          <a:pPr rtl="0"/>
          <a:r>
            <a:rPr lang="tr-TR" sz="2800" b="1" dirty="0" smtClean="0">
              <a:solidFill>
                <a:schemeClr val="tx1"/>
              </a:solidFill>
              <a:latin typeface="Calibri" pitchFamily="34" charset="0"/>
              <a:cs typeface="Calibri" pitchFamily="34" charset="0"/>
            </a:rPr>
            <a:t>Aile Sağlığı Merkezleri</a:t>
          </a:r>
          <a:endParaRPr lang="tr-TR" sz="2800" b="1" dirty="0">
            <a:solidFill>
              <a:schemeClr val="tx1"/>
            </a:solidFill>
            <a:latin typeface="Calibri" pitchFamily="34" charset="0"/>
            <a:cs typeface="Calibri" pitchFamily="34" charset="0"/>
          </a:endParaRPr>
        </a:p>
      </dgm:t>
    </dgm:pt>
    <dgm:pt modelId="{5A218677-AA0E-4914-B096-29B0660E2697}" type="parTrans" cxnId="{6B55CB1F-6A23-4164-8C57-2FE30406BF7C}">
      <dgm:prSet/>
      <dgm:spPr/>
      <dgm:t>
        <a:bodyPr/>
        <a:lstStyle/>
        <a:p>
          <a:endParaRPr lang="tr-TR"/>
        </a:p>
      </dgm:t>
    </dgm:pt>
    <dgm:pt modelId="{7C716A4B-3C3E-443F-9D88-F10B115B9E6D}" type="sibTrans" cxnId="{6B55CB1F-6A23-4164-8C57-2FE30406BF7C}">
      <dgm:prSet/>
      <dgm:spPr/>
      <dgm:t>
        <a:bodyPr/>
        <a:lstStyle/>
        <a:p>
          <a:endParaRPr lang="tr-TR"/>
        </a:p>
      </dgm:t>
    </dgm:pt>
    <dgm:pt modelId="{E6E30CCD-6D24-4A80-8BAD-A56BCD6CFD17}">
      <dgm:prSet custT="1"/>
      <dgm:spPr/>
      <dgm:t>
        <a:bodyPr/>
        <a:lstStyle/>
        <a:p>
          <a:pPr rtl="0"/>
          <a:r>
            <a:rPr lang="tr-TR" sz="2800" b="1" dirty="0" smtClean="0">
              <a:solidFill>
                <a:schemeClr val="tx1"/>
              </a:solidFill>
              <a:latin typeface="Calibri" pitchFamily="34" charset="0"/>
              <a:cs typeface="Calibri" pitchFamily="34" charset="0"/>
            </a:rPr>
            <a:t>İl ve İlçe Milli Eğitim Müdürlüğüne bağlı Anaokulları </a:t>
          </a:r>
          <a:endParaRPr lang="tr-TR" sz="2800" b="1" dirty="0">
            <a:solidFill>
              <a:schemeClr val="tx1"/>
            </a:solidFill>
            <a:latin typeface="Calibri" pitchFamily="34" charset="0"/>
            <a:cs typeface="Calibri" pitchFamily="34" charset="0"/>
          </a:endParaRPr>
        </a:p>
      </dgm:t>
    </dgm:pt>
    <dgm:pt modelId="{030135BC-3AF9-487A-A446-35E589AA10FD}" type="parTrans" cxnId="{A8C0D1C7-59C8-48AB-AEB3-F7CCF75052C0}">
      <dgm:prSet/>
      <dgm:spPr/>
      <dgm:t>
        <a:bodyPr/>
        <a:lstStyle/>
        <a:p>
          <a:endParaRPr lang="tr-TR"/>
        </a:p>
      </dgm:t>
    </dgm:pt>
    <dgm:pt modelId="{114D8E1B-4FE1-4935-B927-B54C0FE56D3E}" type="sibTrans" cxnId="{A8C0D1C7-59C8-48AB-AEB3-F7CCF75052C0}">
      <dgm:prSet/>
      <dgm:spPr/>
      <dgm:t>
        <a:bodyPr/>
        <a:lstStyle/>
        <a:p>
          <a:endParaRPr lang="tr-TR"/>
        </a:p>
      </dgm:t>
    </dgm:pt>
    <dgm:pt modelId="{1C5EF725-719F-4DC1-9B76-855AEA050548}">
      <dgm:prSet custT="1"/>
      <dgm:spPr/>
      <dgm:t>
        <a:bodyPr/>
        <a:lstStyle/>
        <a:p>
          <a:r>
            <a:rPr lang="tr-TR" sz="2800" b="1" dirty="0" smtClean="0">
              <a:solidFill>
                <a:schemeClr val="tx1"/>
              </a:solidFill>
              <a:latin typeface="Calibri" pitchFamily="34" charset="0"/>
              <a:cs typeface="Calibri" pitchFamily="34" charset="0"/>
            </a:rPr>
            <a:t>KSÜ Sağlık Uygulama ve Araştırma Hastanesi</a:t>
          </a:r>
        </a:p>
      </dgm:t>
    </dgm:pt>
    <dgm:pt modelId="{210284D1-A9F1-4A87-B800-0E29CFAEF324}" type="parTrans" cxnId="{6EC03622-BEC7-40B1-BDED-58E4BF42F488}">
      <dgm:prSet/>
      <dgm:spPr/>
      <dgm:t>
        <a:bodyPr/>
        <a:lstStyle/>
        <a:p>
          <a:endParaRPr lang="tr-TR"/>
        </a:p>
      </dgm:t>
    </dgm:pt>
    <dgm:pt modelId="{AED9505E-B07E-4677-BE1D-BB4BAC43CB44}" type="sibTrans" cxnId="{6EC03622-BEC7-40B1-BDED-58E4BF42F488}">
      <dgm:prSet/>
      <dgm:spPr/>
      <dgm:t>
        <a:bodyPr/>
        <a:lstStyle/>
        <a:p>
          <a:endParaRPr lang="tr-TR"/>
        </a:p>
      </dgm:t>
    </dgm:pt>
    <dgm:pt modelId="{F6F85737-2934-444A-8B87-68B3DCD78042}" type="pres">
      <dgm:prSet presAssocID="{6D631A2F-AB99-4CA9-B833-7322EB2FC0D3}" presName="outerComposite" presStyleCnt="0">
        <dgm:presLayoutVars>
          <dgm:chMax val="5"/>
          <dgm:dir/>
          <dgm:resizeHandles val="exact"/>
        </dgm:presLayoutVars>
      </dgm:prSet>
      <dgm:spPr/>
      <dgm:t>
        <a:bodyPr/>
        <a:lstStyle/>
        <a:p>
          <a:endParaRPr lang="tr-TR"/>
        </a:p>
      </dgm:t>
    </dgm:pt>
    <dgm:pt modelId="{4BAFF9F1-7FDC-4CE3-BE1E-60CDE7ACE949}" type="pres">
      <dgm:prSet presAssocID="{6D631A2F-AB99-4CA9-B833-7322EB2FC0D3}" presName="dummyMaxCanvas" presStyleCnt="0">
        <dgm:presLayoutVars/>
      </dgm:prSet>
      <dgm:spPr/>
    </dgm:pt>
    <dgm:pt modelId="{0451C307-B880-487D-AD8E-84E7982F4406}" type="pres">
      <dgm:prSet presAssocID="{6D631A2F-AB99-4CA9-B833-7322EB2FC0D3}" presName="FourNodes_1" presStyleLbl="node1" presStyleIdx="0" presStyleCnt="4">
        <dgm:presLayoutVars>
          <dgm:bulletEnabled val="1"/>
        </dgm:presLayoutVars>
      </dgm:prSet>
      <dgm:spPr/>
      <dgm:t>
        <a:bodyPr/>
        <a:lstStyle/>
        <a:p>
          <a:endParaRPr lang="tr-TR"/>
        </a:p>
      </dgm:t>
    </dgm:pt>
    <dgm:pt modelId="{793399C8-D804-46AD-BA22-8032BA12EBC4}" type="pres">
      <dgm:prSet presAssocID="{6D631A2F-AB99-4CA9-B833-7322EB2FC0D3}" presName="FourNodes_2" presStyleLbl="node1" presStyleIdx="1" presStyleCnt="4">
        <dgm:presLayoutVars>
          <dgm:bulletEnabled val="1"/>
        </dgm:presLayoutVars>
      </dgm:prSet>
      <dgm:spPr/>
      <dgm:t>
        <a:bodyPr/>
        <a:lstStyle/>
        <a:p>
          <a:endParaRPr lang="tr-TR"/>
        </a:p>
      </dgm:t>
    </dgm:pt>
    <dgm:pt modelId="{38607530-2638-47C4-B62A-34C0F46DAA26}" type="pres">
      <dgm:prSet presAssocID="{6D631A2F-AB99-4CA9-B833-7322EB2FC0D3}" presName="FourNodes_3" presStyleLbl="node1" presStyleIdx="2" presStyleCnt="4">
        <dgm:presLayoutVars>
          <dgm:bulletEnabled val="1"/>
        </dgm:presLayoutVars>
      </dgm:prSet>
      <dgm:spPr/>
      <dgm:t>
        <a:bodyPr/>
        <a:lstStyle/>
        <a:p>
          <a:endParaRPr lang="tr-TR"/>
        </a:p>
      </dgm:t>
    </dgm:pt>
    <dgm:pt modelId="{B81F70AB-6FC3-49F1-B777-15F52BBE4077}" type="pres">
      <dgm:prSet presAssocID="{6D631A2F-AB99-4CA9-B833-7322EB2FC0D3}" presName="FourNodes_4" presStyleLbl="node1" presStyleIdx="3" presStyleCnt="4">
        <dgm:presLayoutVars>
          <dgm:bulletEnabled val="1"/>
        </dgm:presLayoutVars>
      </dgm:prSet>
      <dgm:spPr/>
      <dgm:t>
        <a:bodyPr/>
        <a:lstStyle/>
        <a:p>
          <a:endParaRPr lang="tr-TR"/>
        </a:p>
      </dgm:t>
    </dgm:pt>
    <dgm:pt modelId="{7171597B-FC57-4AAF-B136-FF8436162E9F}" type="pres">
      <dgm:prSet presAssocID="{6D631A2F-AB99-4CA9-B833-7322EB2FC0D3}" presName="FourConn_1-2" presStyleLbl="fgAccFollowNode1" presStyleIdx="0" presStyleCnt="3">
        <dgm:presLayoutVars>
          <dgm:bulletEnabled val="1"/>
        </dgm:presLayoutVars>
      </dgm:prSet>
      <dgm:spPr/>
      <dgm:t>
        <a:bodyPr/>
        <a:lstStyle/>
        <a:p>
          <a:endParaRPr lang="tr-TR"/>
        </a:p>
      </dgm:t>
    </dgm:pt>
    <dgm:pt modelId="{BBA94AC8-1FF1-44C7-B415-23B9B1AEEA4B}" type="pres">
      <dgm:prSet presAssocID="{6D631A2F-AB99-4CA9-B833-7322EB2FC0D3}" presName="FourConn_2-3" presStyleLbl="fgAccFollowNode1" presStyleIdx="1" presStyleCnt="3">
        <dgm:presLayoutVars>
          <dgm:bulletEnabled val="1"/>
        </dgm:presLayoutVars>
      </dgm:prSet>
      <dgm:spPr/>
      <dgm:t>
        <a:bodyPr/>
        <a:lstStyle/>
        <a:p>
          <a:endParaRPr lang="tr-TR"/>
        </a:p>
      </dgm:t>
    </dgm:pt>
    <dgm:pt modelId="{7E984E2B-1B01-47C2-A789-C53C67E96826}" type="pres">
      <dgm:prSet presAssocID="{6D631A2F-AB99-4CA9-B833-7322EB2FC0D3}" presName="FourConn_3-4" presStyleLbl="fgAccFollowNode1" presStyleIdx="2" presStyleCnt="3">
        <dgm:presLayoutVars>
          <dgm:bulletEnabled val="1"/>
        </dgm:presLayoutVars>
      </dgm:prSet>
      <dgm:spPr/>
      <dgm:t>
        <a:bodyPr/>
        <a:lstStyle/>
        <a:p>
          <a:endParaRPr lang="tr-TR"/>
        </a:p>
      </dgm:t>
    </dgm:pt>
    <dgm:pt modelId="{9C053513-287E-4426-A608-A797D37A4E95}" type="pres">
      <dgm:prSet presAssocID="{6D631A2F-AB99-4CA9-B833-7322EB2FC0D3}" presName="FourNodes_1_text" presStyleLbl="node1" presStyleIdx="3" presStyleCnt="4">
        <dgm:presLayoutVars>
          <dgm:bulletEnabled val="1"/>
        </dgm:presLayoutVars>
      </dgm:prSet>
      <dgm:spPr/>
      <dgm:t>
        <a:bodyPr/>
        <a:lstStyle/>
        <a:p>
          <a:endParaRPr lang="tr-TR"/>
        </a:p>
      </dgm:t>
    </dgm:pt>
    <dgm:pt modelId="{E65FB76A-12B3-4E88-B7F2-BC30E1D5A0FD}" type="pres">
      <dgm:prSet presAssocID="{6D631A2F-AB99-4CA9-B833-7322EB2FC0D3}" presName="FourNodes_2_text" presStyleLbl="node1" presStyleIdx="3" presStyleCnt="4">
        <dgm:presLayoutVars>
          <dgm:bulletEnabled val="1"/>
        </dgm:presLayoutVars>
      </dgm:prSet>
      <dgm:spPr/>
      <dgm:t>
        <a:bodyPr/>
        <a:lstStyle/>
        <a:p>
          <a:endParaRPr lang="tr-TR"/>
        </a:p>
      </dgm:t>
    </dgm:pt>
    <dgm:pt modelId="{C920D4D7-D39A-4301-8A03-2AFBFBD26A51}" type="pres">
      <dgm:prSet presAssocID="{6D631A2F-AB99-4CA9-B833-7322EB2FC0D3}" presName="FourNodes_3_text" presStyleLbl="node1" presStyleIdx="3" presStyleCnt="4">
        <dgm:presLayoutVars>
          <dgm:bulletEnabled val="1"/>
        </dgm:presLayoutVars>
      </dgm:prSet>
      <dgm:spPr/>
      <dgm:t>
        <a:bodyPr/>
        <a:lstStyle/>
        <a:p>
          <a:endParaRPr lang="tr-TR"/>
        </a:p>
      </dgm:t>
    </dgm:pt>
    <dgm:pt modelId="{6B7543E9-36A8-432C-AC02-18DD594B048F}" type="pres">
      <dgm:prSet presAssocID="{6D631A2F-AB99-4CA9-B833-7322EB2FC0D3}" presName="FourNodes_4_text" presStyleLbl="node1" presStyleIdx="3" presStyleCnt="4">
        <dgm:presLayoutVars>
          <dgm:bulletEnabled val="1"/>
        </dgm:presLayoutVars>
      </dgm:prSet>
      <dgm:spPr/>
      <dgm:t>
        <a:bodyPr/>
        <a:lstStyle/>
        <a:p>
          <a:endParaRPr lang="tr-TR"/>
        </a:p>
      </dgm:t>
    </dgm:pt>
  </dgm:ptLst>
  <dgm:cxnLst>
    <dgm:cxn modelId="{3FB6C60A-996A-4DA5-827C-E8F7E191A1F8}" type="presOf" srcId="{6D631A2F-AB99-4CA9-B833-7322EB2FC0D3}" destId="{F6F85737-2934-444A-8B87-68B3DCD78042}" srcOrd="0" destOrd="0" presId="urn:microsoft.com/office/officeart/2005/8/layout/vProcess5"/>
    <dgm:cxn modelId="{FE04A675-0335-4BA1-8F45-4CC76313C4BC}" type="presOf" srcId="{1C5EF725-719F-4DC1-9B76-855AEA050548}" destId="{793399C8-D804-46AD-BA22-8032BA12EBC4}" srcOrd="0" destOrd="0" presId="urn:microsoft.com/office/officeart/2005/8/layout/vProcess5"/>
    <dgm:cxn modelId="{6EC03622-BEC7-40B1-BDED-58E4BF42F488}" srcId="{6D631A2F-AB99-4CA9-B833-7322EB2FC0D3}" destId="{1C5EF725-719F-4DC1-9B76-855AEA050548}" srcOrd="1" destOrd="0" parTransId="{210284D1-A9F1-4A87-B800-0E29CFAEF324}" sibTransId="{AED9505E-B07E-4677-BE1D-BB4BAC43CB44}"/>
    <dgm:cxn modelId="{FDB941E1-F1EC-45B7-B7C1-BF798982D3DA}" type="presOf" srcId="{04B7A78D-C71C-4DD5-8D01-576BDBC4CA93}" destId="{C920D4D7-D39A-4301-8A03-2AFBFBD26A51}" srcOrd="1" destOrd="0" presId="urn:microsoft.com/office/officeart/2005/8/layout/vProcess5"/>
    <dgm:cxn modelId="{745AB18A-2E03-4AE9-93E9-C4512192CA96}" type="presOf" srcId="{AED9505E-B07E-4677-BE1D-BB4BAC43CB44}" destId="{BBA94AC8-1FF1-44C7-B415-23B9B1AEEA4B}" srcOrd="0" destOrd="0" presId="urn:microsoft.com/office/officeart/2005/8/layout/vProcess5"/>
    <dgm:cxn modelId="{D0BCAB25-336B-4FDB-85C8-860904267003}" type="presOf" srcId="{E6E30CCD-6D24-4A80-8BAD-A56BCD6CFD17}" destId="{B81F70AB-6FC3-49F1-B777-15F52BBE4077}" srcOrd="0" destOrd="0" presId="urn:microsoft.com/office/officeart/2005/8/layout/vProcess5"/>
    <dgm:cxn modelId="{6B55CB1F-6A23-4164-8C57-2FE30406BF7C}" srcId="{6D631A2F-AB99-4CA9-B833-7322EB2FC0D3}" destId="{04B7A78D-C71C-4DD5-8D01-576BDBC4CA93}" srcOrd="2" destOrd="0" parTransId="{5A218677-AA0E-4914-B096-29B0660E2697}" sibTransId="{7C716A4B-3C3E-443F-9D88-F10B115B9E6D}"/>
    <dgm:cxn modelId="{D386B00E-2CBE-43B4-8CF3-A967442315A2}" type="presOf" srcId="{9CAC7D67-5038-4D65-AFD2-9CBC23849737}" destId="{9C053513-287E-4426-A608-A797D37A4E95}" srcOrd="1" destOrd="0" presId="urn:microsoft.com/office/officeart/2005/8/layout/vProcess5"/>
    <dgm:cxn modelId="{2BE17B4F-CFDC-4C44-B18B-F5E3CA63ACA2}" type="presOf" srcId="{17A25A87-5E4E-431F-AF38-3450C2F85CE9}" destId="{7171597B-FC57-4AAF-B136-FF8436162E9F}" srcOrd="0" destOrd="0" presId="urn:microsoft.com/office/officeart/2005/8/layout/vProcess5"/>
    <dgm:cxn modelId="{592F208A-6115-4365-AA5C-6456684B5FC8}" type="presOf" srcId="{7C716A4B-3C3E-443F-9D88-F10B115B9E6D}" destId="{7E984E2B-1B01-47C2-A789-C53C67E96826}" srcOrd="0" destOrd="0" presId="urn:microsoft.com/office/officeart/2005/8/layout/vProcess5"/>
    <dgm:cxn modelId="{22AE8326-E0DC-41F5-ABB6-C3416DE47D7D}" type="presOf" srcId="{9CAC7D67-5038-4D65-AFD2-9CBC23849737}" destId="{0451C307-B880-487D-AD8E-84E7982F4406}" srcOrd="0" destOrd="0" presId="urn:microsoft.com/office/officeart/2005/8/layout/vProcess5"/>
    <dgm:cxn modelId="{F02CFC84-EA63-45A5-A581-B38B25E21683}" type="presOf" srcId="{E6E30CCD-6D24-4A80-8BAD-A56BCD6CFD17}" destId="{6B7543E9-36A8-432C-AC02-18DD594B048F}" srcOrd="1" destOrd="0" presId="urn:microsoft.com/office/officeart/2005/8/layout/vProcess5"/>
    <dgm:cxn modelId="{A8C0D1C7-59C8-48AB-AEB3-F7CCF75052C0}" srcId="{6D631A2F-AB99-4CA9-B833-7322EB2FC0D3}" destId="{E6E30CCD-6D24-4A80-8BAD-A56BCD6CFD17}" srcOrd="3" destOrd="0" parTransId="{030135BC-3AF9-487A-A446-35E589AA10FD}" sibTransId="{114D8E1B-4FE1-4935-B927-B54C0FE56D3E}"/>
    <dgm:cxn modelId="{2294A014-9DE8-4A1E-B2AE-DE9A363AA105}" srcId="{6D631A2F-AB99-4CA9-B833-7322EB2FC0D3}" destId="{9CAC7D67-5038-4D65-AFD2-9CBC23849737}" srcOrd="0" destOrd="0" parTransId="{2F19F716-2A4A-4BBA-B2E6-A2E8AD58F07F}" sibTransId="{17A25A87-5E4E-431F-AF38-3450C2F85CE9}"/>
    <dgm:cxn modelId="{40F6AD1E-BE9A-4291-BDCE-9CD4344EF81F}" type="presOf" srcId="{04B7A78D-C71C-4DD5-8D01-576BDBC4CA93}" destId="{38607530-2638-47C4-B62A-34C0F46DAA26}" srcOrd="0" destOrd="0" presId="urn:microsoft.com/office/officeart/2005/8/layout/vProcess5"/>
    <dgm:cxn modelId="{513FAED5-014F-48E6-982F-338897A0E63C}" type="presOf" srcId="{1C5EF725-719F-4DC1-9B76-855AEA050548}" destId="{E65FB76A-12B3-4E88-B7F2-BC30E1D5A0FD}" srcOrd="1" destOrd="0" presId="urn:microsoft.com/office/officeart/2005/8/layout/vProcess5"/>
    <dgm:cxn modelId="{418C16A8-B5C9-4D48-9BBA-F86F05160955}" type="presParOf" srcId="{F6F85737-2934-444A-8B87-68B3DCD78042}" destId="{4BAFF9F1-7FDC-4CE3-BE1E-60CDE7ACE949}" srcOrd="0" destOrd="0" presId="urn:microsoft.com/office/officeart/2005/8/layout/vProcess5"/>
    <dgm:cxn modelId="{42EC2ECB-D264-42A0-8817-532559AC5A0A}" type="presParOf" srcId="{F6F85737-2934-444A-8B87-68B3DCD78042}" destId="{0451C307-B880-487D-AD8E-84E7982F4406}" srcOrd="1" destOrd="0" presId="urn:microsoft.com/office/officeart/2005/8/layout/vProcess5"/>
    <dgm:cxn modelId="{20C1E58C-372E-436E-9544-BC12D5562FE0}" type="presParOf" srcId="{F6F85737-2934-444A-8B87-68B3DCD78042}" destId="{793399C8-D804-46AD-BA22-8032BA12EBC4}" srcOrd="2" destOrd="0" presId="urn:microsoft.com/office/officeart/2005/8/layout/vProcess5"/>
    <dgm:cxn modelId="{2A18A147-CFD1-4FA0-B87C-53070E4BD8D4}" type="presParOf" srcId="{F6F85737-2934-444A-8B87-68B3DCD78042}" destId="{38607530-2638-47C4-B62A-34C0F46DAA26}" srcOrd="3" destOrd="0" presId="urn:microsoft.com/office/officeart/2005/8/layout/vProcess5"/>
    <dgm:cxn modelId="{5D2B51E8-C5B9-4AE6-9A5F-CAC31A318BB7}" type="presParOf" srcId="{F6F85737-2934-444A-8B87-68B3DCD78042}" destId="{B81F70AB-6FC3-49F1-B777-15F52BBE4077}" srcOrd="4" destOrd="0" presId="urn:microsoft.com/office/officeart/2005/8/layout/vProcess5"/>
    <dgm:cxn modelId="{D63D35FF-A891-404F-83C6-FC898DDF217F}" type="presParOf" srcId="{F6F85737-2934-444A-8B87-68B3DCD78042}" destId="{7171597B-FC57-4AAF-B136-FF8436162E9F}" srcOrd="5" destOrd="0" presId="urn:microsoft.com/office/officeart/2005/8/layout/vProcess5"/>
    <dgm:cxn modelId="{C0CCBA3D-5056-4D60-91EA-628E59DD2577}" type="presParOf" srcId="{F6F85737-2934-444A-8B87-68B3DCD78042}" destId="{BBA94AC8-1FF1-44C7-B415-23B9B1AEEA4B}" srcOrd="6" destOrd="0" presId="urn:microsoft.com/office/officeart/2005/8/layout/vProcess5"/>
    <dgm:cxn modelId="{CE7D6690-F24C-40A5-9142-8713E420183C}" type="presParOf" srcId="{F6F85737-2934-444A-8B87-68B3DCD78042}" destId="{7E984E2B-1B01-47C2-A789-C53C67E96826}" srcOrd="7" destOrd="0" presId="urn:microsoft.com/office/officeart/2005/8/layout/vProcess5"/>
    <dgm:cxn modelId="{05EA320E-8847-4903-8951-3611DE4FBA80}" type="presParOf" srcId="{F6F85737-2934-444A-8B87-68B3DCD78042}" destId="{9C053513-287E-4426-A608-A797D37A4E95}" srcOrd="8" destOrd="0" presId="urn:microsoft.com/office/officeart/2005/8/layout/vProcess5"/>
    <dgm:cxn modelId="{0930DEEB-0F7D-4F02-AE33-F55B94D7EC34}" type="presParOf" srcId="{F6F85737-2934-444A-8B87-68B3DCD78042}" destId="{E65FB76A-12B3-4E88-B7F2-BC30E1D5A0FD}" srcOrd="9" destOrd="0" presId="urn:microsoft.com/office/officeart/2005/8/layout/vProcess5"/>
    <dgm:cxn modelId="{11168AC1-D281-4343-8DA3-164D36AA9296}" type="presParOf" srcId="{F6F85737-2934-444A-8B87-68B3DCD78042}" destId="{C920D4D7-D39A-4301-8A03-2AFBFBD26A51}" srcOrd="10" destOrd="0" presId="urn:microsoft.com/office/officeart/2005/8/layout/vProcess5"/>
    <dgm:cxn modelId="{E5ED1DB4-3535-4F27-AED0-6D24990F6320}" type="presParOf" srcId="{F6F85737-2934-444A-8B87-68B3DCD78042}" destId="{6B7543E9-36A8-432C-AC02-18DD594B048F}"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6CB271-5D89-484C-A0C5-10EDC0627E0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tr-TR"/>
        </a:p>
      </dgm:t>
    </dgm:pt>
    <dgm:pt modelId="{9DD178A8-5B78-4610-A16B-5472AF7B730F}">
      <dgm:prSet custT="1"/>
      <dgm:spPr/>
      <dgm:t>
        <a:bodyPr/>
        <a:lstStyle/>
        <a:p>
          <a:pPr rtl="0"/>
          <a:r>
            <a:rPr lang="tr-TR" sz="2000" dirty="0" smtClean="0">
              <a:latin typeface="Calibri" pitchFamily="34" charset="0"/>
              <a:cs typeface="Calibri" pitchFamily="34" charset="0"/>
            </a:rPr>
            <a:t>1997</a:t>
          </a:r>
          <a:endParaRPr lang="tr-TR" sz="2000" dirty="0">
            <a:latin typeface="Calibri" pitchFamily="34" charset="0"/>
            <a:cs typeface="Calibri" pitchFamily="34" charset="0"/>
          </a:endParaRPr>
        </a:p>
      </dgm:t>
    </dgm:pt>
    <dgm:pt modelId="{AE1B1416-14BB-410E-904D-4A5F87357A9D}" type="parTrans" cxnId="{3E872D16-5272-4CC1-A294-E42002D46793}">
      <dgm:prSet/>
      <dgm:spPr/>
      <dgm:t>
        <a:bodyPr/>
        <a:lstStyle/>
        <a:p>
          <a:endParaRPr lang="tr-TR" sz="2400"/>
        </a:p>
      </dgm:t>
    </dgm:pt>
    <dgm:pt modelId="{D9857478-B365-416A-A413-25469A01D729}" type="sibTrans" cxnId="{3E872D16-5272-4CC1-A294-E42002D46793}">
      <dgm:prSet/>
      <dgm:spPr/>
      <dgm:t>
        <a:bodyPr/>
        <a:lstStyle/>
        <a:p>
          <a:endParaRPr lang="tr-TR" sz="2400"/>
        </a:p>
      </dgm:t>
    </dgm:pt>
    <dgm:pt modelId="{46DE1051-63BB-46E1-A74F-1550E6F0AD99}">
      <dgm:prSet custT="1"/>
      <dgm:spPr/>
      <dgm:t>
        <a:bodyPr/>
        <a:lstStyle/>
        <a:p>
          <a:pPr algn="just" rtl="0"/>
          <a:r>
            <a:rPr lang="tr-TR" sz="2400" dirty="0" smtClean="0">
              <a:latin typeface="Calibri" pitchFamily="34" charset="0"/>
              <a:cs typeface="Calibri" pitchFamily="34" charset="0"/>
            </a:rPr>
            <a:t>Ebelik Bölümünün mevcut öğrenci sayısı 319’dur.</a:t>
          </a:r>
        </a:p>
        <a:p>
          <a:pPr algn="just" rtl="0"/>
          <a:r>
            <a:rPr lang="tr-TR" sz="2400" dirty="0" smtClean="0">
              <a:latin typeface="Calibri" pitchFamily="34" charset="0"/>
              <a:cs typeface="Calibri" pitchFamily="34" charset="0"/>
            </a:rPr>
            <a:t>1997-2019 yılları arasında toplam 701 ebe mezun etmiştir.</a:t>
          </a:r>
          <a:endParaRPr lang="tr-TR" sz="2400" dirty="0">
            <a:latin typeface="Calibri" pitchFamily="34" charset="0"/>
            <a:cs typeface="Calibri" pitchFamily="34" charset="0"/>
          </a:endParaRPr>
        </a:p>
      </dgm:t>
    </dgm:pt>
    <dgm:pt modelId="{7FB48623-B0A0-4967-A8DE-413140AF53EC}" type="parTrans" cxnId="{9370829E-8CEA-40E6-BFEB-F4FB0DCB2DC2}">
      <dgm:prSet/>
      <dgm:spPr/>
      <dgm:t>
        <a:bodyPr/>
        <a:lstStyle/>
        <a:p>
          <a:endParaRPr lang="tr-TR" sz="2400"/>
        </a:p>
      </dgm:t>
    </dgm:pt>
    <dgm:pt modelId="{3C387A65-1DD7-4B62-BABF-CBE648F58EB6}" type="sibTrans" cxnId="{9370829E-8CEA-40E6-BFEB-F4FB0DCB2DC2}">
      <dgm:prSet/>
      <dgm:spPr/>
      <dgm:t>
        <a:bodyPr/>
        <a:lstStyle/>
        <a:p>
          <a:endParaRPr lang="tr-TR" sz="2400"/>
        </a:p>
      </dgm:t>
    </dgm:pt>
    <dgm:pt modelId="{E97E1C44-45D9-49CE-8532-20577C919195}">
      <dgm:prSet custT="1"/>
      <dgm:spPr/>
      <dgm:t>
        <a:bodyPr/>
        <a:lstStyle/>
        <a:p>
          <a:pPr rtl="0"/>
          <a:r>
            <a:rPr lang="tr-TR" sz="2000" dirty="0" smtClean="0">
              <a:latin typeface="Calibri" pitchFamily="34" charset="0"/>
              <a:cs typeface="Calibri" pitchFamily="34" charset="0"/>
            </a:rPr>
            <a:t>2019</a:t>
          </a:r>
          <a:endParaRPr lang="tr-TR" sz="2000" dirty="0">
            <a:latin typeface="Calibri" pitchFamily="34" charset="0"/>
            <a:cs typeface="Calibri" pitchFamily="34" charset="0"/>
          </a:endParaRPr>
        </a:p>
      </dgm:t>
    </dgm:pt>
    <dgm:pt modelId="{43916A9C-B0E9-4EB2-A9B3-A3E556BBE681}" type="parTrans" cxnId="{653C5458-4277-41AE-A1E6-EB29C6251D20}">
      <dgm:prSet/>
      <dgm:spPr/>
      <dgm:t>
        <a:bodyPr/>
        <a:lstStyle/>
        <a:p>
          <a:endParaRPr lang="tr-TR" sz="2400"/>
        </a:p>
      </dgm:t>
    </dgm:pt>
    <dgm:pt modelId="{F9EF58A3-6F2B-4C4D-9FD5-7C44991AC95E}" type="sibTrans" cxnId="{653C5458-4277-41AE-A1E6-EB29C6251D20}">
      <dgm:prSet/>
      <dgm:spPr/>
      <dgm:t>
        <a:bodyPr/>
        <a:lstStyle/>
        <a:p>
          <a:endParaRPr lang="tr-TR" sz="2400"/>
        </a:p>
      </dgm:t>
    </dgm:pt>
    <dgm:pt modelId="{48BBF7DA-C270-40C9-9100-196741B70B78}" type="pres">
      <dgm:prSet presAssocID="{8F6CB271-5D89-484C-A0C5-10EDC0627E00}" presName="Name0" presStyleCnt="0">
        <dgm:presLayoutVars>
          <dgm:dir/>
          <dgm:resizeHandles val="exact"/>
        </dgm:presLayoutVars>
      </dgm:prSet>
      <dgm:spPr/>
      <dgm:t>
        <a:bodyPr/>
        <a:lstStyle/>
        <a:p>
          <a:endParaRPr lang="tr-TR"/>
        </a:p>
      </dgm:t>
    </dgm:pt>
    <dgm:pt modelId="{8D2F8881-EE34-4609-B64D-8BCDD1C47AD6}" type="pres">
      <dgm:prSet presAssocID="{8F6CB271-5D89-484C-A0C5-10EDC0627E00}" presName="arrow" presStyleLbl="bgShp" presStyleIdx="0" presStyleCnt="1"/>
      <dgm:spPr/>
    </dgm:pt>
    <dgm:pt modelId="{D6A99541-C5AB-4F51-8FF5-E437A2DDFB51}" type="pres">
      <dgm:prSet presAssocID="{8F6CB271-5D89-484C-A0C5-10EDC0627E00}" presName="points" presStyleCnt="0"/>
      <dgm:spPr/>
    </dgm:pt>
    <dgm:pt modelId="{55634E97-81F5-461C-A076-EC7869EFF9F7}" type="pres">
      <dgm:prSet presAssocID="{9DD178A8-5B78-4610-A16B-5472AF7B730F}" presName="compositeA" presStyleCnt="0"/>
      <dgm:spPr/>
    </dgm:pt>
    <dgm:pt modelId="{F8CC666A-60EB-4C43-A1A2-B82410865840}" type="pres">
      <dgm:prSet presAssocID="{9DD178A8-5B78-4610-A16B-5472AF7B730F}" presName="textA" presStyleLbl="revTx" presStyleIdx="0" presStyleCnt="3" custLinFactNeighborX="17277" custLinFactNeighborY="-1212">
        <dgm:presLayoutVars>
          <dgm:bulletEnabled val="1"/>
        </dgm:presLayoutVars>
      </dgm:prSet>
      <dgm:spPr/>
      <dgm:t>
        <a:bodyPr/>
        <a:lstStyle/>
        <a:p>
          <a:endParaRPr lang="tr-TR"/>
        </a:p>
      </dgm:t>
    </dgm:pt>
    <dgm:pt modelId="{F89C1C87-80D3-4876-B2B7-2B4A5CB56F2D}" type="pres">
      <dgm:prSet presAssocID="{9DD178A8-5B78-4610-A16B-5472AF7B730F}" presName="circleA" presStyleLbl="node1" presStyleIdx="0" presStyleCnt="3"/>
      <dgm:spPr/>
    </dgm:pt>
    <dgm:pt modelId="{BEA7E688-9A04-4A22-A993-2ABE1E419555}" type="pres">
      <dgm:prSet presAssocID="{9DD178A8-5B78-4610-A16B-5472AF7B730F}" presName="spaceA" presStyleCnt="0"/>
      <dgm:spPr/>
    </dgm:pt>
    <dgm:pt modelId="{6198103C-7FBC-4E81-9639-DCB0EDE1574E}" type="pres">
      <dgm:prSet presAssocID="{D9857478-B365-416A-A413-25469A01D729}" presName="space" presStyleCnt="0"/>
      <dgm:spPr/>
    </dgm:pt>
    <dgm:pt modelId="{5D25F654-6FC5-48A0-947B-7269CC58808A}" type="pres">
      <dgm:prSet presAssocID="{46DE1051-63BB-46E1-A74F-1550E6F0AD99}" presName="compositeB" presStyleCnt="0"/>
      <dgm:spPr/>
    </dgm:pt>
    <dgm:pt modelId="{09343414-4F83-409E-B2D2-7174686BF41E}" type="pres">
      <dgm:prSet presAssocID="{46DE1051-63BB-46E1-A74F-1550E6F0AD99}" presName="textB" presStyleLbl="revTx" presStyleIdx="1" presStyleCnt="3" custScaleX="495871">
        <dgm:presLayoutVars>
          <dgm:bulletEnabled val="1"/>
        </dgm:presLayoutVars>
      </dgm:prSet>
      <dgm:spPr/>
      <dgm:t>
        <a:bodyPr/>
        <a:lstStyle/>
        <a:p>
          <a:endParaRPr lang="tr-TR"/>
        </a:p>
      </dgm:t>
    </dgm:pt>
    <dgm:pt modelId="{36A2D05A-EAB5-4239-8FA6-235119906DF9}" type="pres">
      <dgm:prSet presAssocID="{46DE1051-63BB-46E1-A74F-1550E6F0AD99}" presName="circleB" presStyleLbl="node1" presStyleIdx="1" presStyleCnt="3"/>
      <dgm:spPr/>
    </dgm:pt>
    <dgm:pt modelId="{34690B48-704B-4914-8477-B73C5FF2E0EF}" type="pres">
      <dgm:prSet presAssocID="{46DE1051-63BB-46E1-A74F-1550E6F0AD99}" presName="spaceB" presStyleCnt="0"/>
      <dgm:spPr/>
    </dgm:pt>
    <dgm:pt modelId="{9860EDA7-0092-45AB-8077-46A55E72C246}" type="pres">
      <dgm:prSet presAssocID="{3C387A65-1DD7-4B62-BABF-CBE648F58EB6}" presName="space" presStyleCnt="0"/>
      <dgm:spPr/>
    </dgm:pt>
    <dgm:pt modelId="{2D9A6BC5-848A-48CD-BEAF-127D2BFC523C}" type="pres">
      <dgm:prSet presAssocID="{E97E1C44-45D9-49CE-8532-20577C919195}" presName="compositeA" presStyleCnt="0"/>
      <dgm:spPr/>
    </dgm:pt>
    <dgm:pt modelId="{34721B8C-5065-45B3-A0DF-BEFE2504AFF2}" type="pres">
      <dgm:prSet presAssocID="{E97E1C44-45D9-49CE-8532-20577C919195}" presName="textA" presStyleLbl="revTx" presStyleIdx="2" presStyleCnt="3" custLinFactNeighborX="-25598" custLinFactNeighborY="-1212">
        <dgm:presLayoutVars>
          <dgm:bulletEnabled val="1"/>
        </dgm:presLayoutVars>
      </dgm:prSet>
      <dgm:spPr/>
      <dgm:t>
        <a:bodyPr/>
        <a:lstStyle/>
        <a:p>
          <a:endParaRPr lang="tr-TR"/>
        </a:p>
      </dgm:t>
    </dgm:pt>
    <dgm:pt modelId="{6B593455-AF6D-4E4C-9D6A-8C0B64A7EA8D}" type="pres">
      <dgm:prSet presAssocID="{E97E1C44-45D9-49CE-8532-20577C919195}" presName="circleA" presStyleLbl="node1" presStyleIdx="2" presStyleCnt="3"/>
      <dgm:spPr/>
    </dgm:pt>
    <dgm:pt modelId="{BF05C71C-91FE-4B8D-9D44-65E0B30CFB87}" type="pres">
      <dgm:prSet presAssocID="{E97E1C44-45D9-49CE-8532-20577C919195}" presName="spaceA" presStyleCnt="0"/>
      <dgm:spPr/>
    </dgm:pt>
  </dgm:ptLst>
  <dgm:cxnLst>
    <dgm:cxn modelId="{9370829E-8CEA-40E6-BFEB-F4FB0DCB2DC2}" srcId="{8F6CB271-5D89-484C-A0C5-10EDC0627E00}" destId="{46DE1051-63BB-46E1-A74F-1550E6F0AD99}" srcOrd="1" destOrd="0" parTransId="{7FB48623-B0A0-4967-A8DE-413140AF53EC}" sibTransId="{3C387A65-1DD7-4B62-BABF-CBE648F58EB6}"/>
    <dgm:cxn modelId="{141AF27F-BDC4-4DED-A358-E3462FCD85EC}" type="presOf" srcId="{E97E1C44-45D9-49CE-8532-20577C919195}" destId="{34721B8C-5065-45B3-A0DF-BEFE2504AFF2}" srcOrd="0" destOrd="0" presId="urn:microsoft.com/office/officeart/2005/8/layout/hProcess11"/>
    <dgm:cxn modelId="{653C5458-4277-41AE-A1E6-EB29C6251D20}" srcId="{8F6CB271-5D89-484C-A0C5-10EDC0627E00}" destId="{E97E1C44-45D9-49CE-8532-20577C919195}" srcOrd="2" destOrd="0" parTransId="{43916A9C-B0E9-4EB2-A9B3-A3E556BBE681}" sibTransId="{F9EF58A3-6F2B-4C4D-9FD5-7C44991AC95E}"/>
    <dgm:cxn modelId="{B8F6D5F1-449D-4F7B-BCEF-D3C8C7552D05}" type="presOf" srcId="{9DD178A8-5B78-4610-A16B-5472AF7B730F}" destId="{F8CC666A-60EB-4C43-A1A2-B82410865840}" srcOrd="0" destOrd="0" presId="urn:microsoft.com/office/officeart/2005/8/layout/hProcess11"/>
    <dgm:cxn modelId="{A1E44648-F01A-4F44-B0F7-01A83001C6EC}" type="presOf" srcId="{46DE1051-63BB-46E1-A74F-1550E6F0AD99}" destId="{09343414-4F83-409E-B2D2-7174686BF41E}" srcOrd="0" destOrd="0" presId="urn:microsoft.com/office/officeart/2005/8/layout/hProcess11"/>
    <dgm:cxn modelId="{D13BD847-3CEB-4913-A666-4EA984DF9DC9}" type="presOf" srcId="{8F6CB271-5D89-484C-A0C5-10EDC0627E00}" destId="{48BBF7DA-C270-40C9-9100-196741B70B78}" srcOrd="0" destOrd="0" presId="urn:microsoft.com/office/officeart/2005/8/layout/hProcess11"/>
    <dgm:cxn modelId="{3E872D16-5272-4CC1-A294-E42002D46793}" srcId="{8F6CB271-5D89-484C-A0C5-10EDC0627E00}" destId="{9DD178A8-5B78-4610-A16B-5472AF7B730F}" srcOrd="0" destOrd="0" parTransId="{AE1B1416-14BB-410E-904D-4A5F87357A9D}" sibTransId="{D9857478-B365-416A-A413-25469A01D729}"/>
    <dgm:cxn modelId="{2B0F30A6-C36E-4DED-A281-EF63B2186C30}" type="presParOf" srcId="{48BBF7DA-C270-40C9-9100-196741B70B78}" destId="{8D2F8881-EE34-4609-B64D-8BCDD1C47AD6}" srcOrd="0" destOrd="0" presId="urn:microsoft.com/office/officeart/2005/8/layout/hProcess11"/>
    <dgm:cxn modelId="{81BDF88E-5C60-4BF6-B233-2A703716F5F7}" type="presParOf" srcId="{48BBF7DA-C270-40C9-9100-196741B70B78}" destId="{D6A99541-C5AB-4F51-8FF5-E437A2DDFB51}" srcOrd="1" destOrd="0" presId="urn:microsoft.com/office/officeart/2005/8/layout/hProcess11"/>
    <dgm:cxn modelId="{0A9AA36E-E26C-4E11-BA35-8C964156D2C7}" type="presParOf" srcId="{D6A99541-C5AB-4F51-8FF5-E437A2DDFB51}" destId="{55634E97-81F5-461C-A076-EC7869EFF9F7}" srcOrd="0" destOrd="0" presId="urn:microsoft.com/office/officeart/2005/8/layout/hProcess11"/>
    <dgm:cxn modelId="{46916F9D-2F94-4C32-AD53-D11735BDAFD4}" type="presParOf" srcId="{55634E97-81F5-461C-A076-EC7869EFF9F7}" destId="{F8CC666A-60EB-4C43-A1A2-B82410865840}" srcOrd="0" destOrd="0" presId="urn:microsoft.com/office/officeart/2005/8/layout/hProcess11"/>
    <dgm:cxn modelId="{A3505AEE-C46A-47D2-B2EF-5C7A31FBD0EB}" type="presParOf" srcId="{55634E97-81F5-461C-A076-EC7869EFF9F7}" destId="{F89C1C87-80D3-4876-B2B7-2B4A5CB56F2D}" srcOrd="1" destOrd="0" presId="urn:microsoft.com/office/officeart/2005/8/layout/hProcess11"/>
    <dgm:cxn modelId="{C344638B-EA95-4958-8349-CFB80402253D}" type="presParOf" srcId="{55634E97-81F5-461C-A076-EC7869EFF9F7}" destId="{BEA7E688-9A04-4A22-A993-2ABE1E419555}" srcOrd="2" destOrd="0" presId="urn:microsoft.com/office/officeart/2005/8/layout/hProcess11"/>
    <dgm:cxn modelId="{FF091633-81A5-444E-952D-9DC9F12EE84F}" type="presParOf" srcId="{D6A99541-C5AB-4F51-8FF5-E437A2DDFB51}" destId="{6198103C-7FBC-4E81-9639-DCB0EDE1574E}" srcOrd="1" destOrd="0" presId="urn:microsoft.com/office/officeart/2005/8/layout/hProcess11"/>
    <dgm:cxn modelId="{8FA40F43-9AC5-4EE0-BD7D-8DFB606E0541}" type="presParOf" srcId="{D6A99541-C5AB-4F51-8FF5-E437A2DDFB51}" destId="{5D25F654-6FC5-48A0-947B-7269CC58808A}" srcOrd="2" destOrd="0" presId="urn:microsoft.com/office/officeart/2005/8/layout/hProcess11"/>
    <dgm:cxn modelId="{B948ED9D-4435-4A45-80C2-18482B0EBD39}" type="presParOf" srcId="{5D25F654-6FC5-48A0-947B-7269CC58808A}" destId="{09343414-4F83-409E-B2D2-7174686BF41E}" srcOrd="0" destOrd="0" presId="urn:microsoft.com/office/officeart/2005/8/layout/hProcess11"/>
    <dgm:cxn modelId="{227ED1E6-A424-4D4C-B7EE-C31988492536}" type="presParOf" srcId="{5D25F654-6FC5-48A0-947B-7269CC58808A}" destId="{36A2D05A-EAB5-4239-8FA6-235119906DF9}" srcOrd="1" destOrd="0" presId="urn:microsoft.com/office/officeart/2005/8/layout/hProcess11"/>
    <dgm:cxn modelId="{3D7DA264-E3B0-41F2-BFA5-B215A2F75FB5}" type="presParOf" srcId="{5D25F654-6FC5-48A0-947B-7269CC58808A}" destId="{34690B48-704B-4914-8477-B73C5FF2E0EF}" srcOrd="2" destOrd="0" presId="urn:microsoft.com/office/officeart/2005/8/layout/hProcess11"/>
    <dgm:cxn modelId="{96FF2E92-04C9-4677-9D14-F15F0D3BE58D}" type="presParOf" srcId="{D6A99541-C5AB-4F51-8FF5-E437A2DDFB51}" destId="{9860EDA7-0092-45AB-8077-46A55E72C246}" srcOrd="3" destOrd="0" presId="urn:microsoft.com/office/officeart/2005/8/layout/hProcess11"/>
    <dgm:cxn modelId="{497FDAFF-4831-46F5-AF68-FD3BE0D33C4C}" type="presParOf" srcId="{D6A99541-C5AB-4F51-8FF5-E437A2DDFB51}" destId="{2D9A6BC5-848A-48CD-BEAF-127D2BFC523C}" srcOrd="4" destOrd="0" presId="urn:microsoft.com/office/officeart/2005/8/layout/hProcess11"/>
    <dgm:cxn modelId="{7E747F8C-83D1-4DCB-814C-96E5CF962AD5}" type="presParOf" srcId="{2D9A6BC5-848A-48CD-BEAF-127D2BFC523C}" destId="{34721B8C-5065-45B3-A0DF-BEFE2504AFF2}" srcOrd="0" destOrd="0" presId="urn:microsoft.com/office/officeart/2005/8/layout/hProcess11"/>
    <dgm:cxn modelId="{EAF93481-746F-4BB2-A84D-2A5D4CDFDE4A}" type="presParOf" srcId="{2D9A6BC5-848A-48CD-BEAF-127D2BFC523C}" destId="{6B593455-AF6D-4E4C-9D6A-8C0B64A7EA8D}" srcOrd="1" destOrd="0" presId="urn:microsoft.com/office/officeart/2005/8/layout/hProcess11"/>
    <dgm:cxn modelId="{14E17A04-2B7F-47FE-8E25-AC185BB80001}" type="presParOf" srcId="{2D9A6BC5-848A-48CD-BEAF-127D2BFC523C}" destId="{BF05C71C-91FE-4B8D-9D44-65E0B30CFB87}"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631A2F-AB99-4CA9-B833-7322EB2FC0D3}"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tr-TR"/>
        </a:p>
      </dgm:t>
    </dgm:pt>
    <dgm:pt modelId="{9CAC7D67-5038-4D65-AFD2-9CBC23849737}">
      <dgm:prSet custT="1"/>
      <dgm:spPr/>
      <dgm:t>
        <a:bodyPr/>
        <a:lstStyle/>
        <a:p>
          <a:pPr rtl="0"/>
          <a:r>
            <a:rPr lang="tr-TR" sz="2400" b="1" dirty="0" smtClean="0">
              <a:solidFill>
                <a:schemeClr val="tx1"/>
              </a:solidFill>
              <a:latin typeface="Calibri" pitchFamily="34" charset="0"/>
              <a:cs typeface="Calibri" pitchFamily="34" charset="0"/>
            </a:rPr>
            <a:t>Klinik Uygulama alanları;</a:t>
          </a:r>
          <a:endParaRPr lang="tr-TR" sz="2400" b="1" dirty="0">
            <a:solidFill>
              <a:schemeClr val="tx1"/>
            </a:solidFill>
            <a:latin typeface="Calibri" pitchFamily="34" charset="0"/>
            <a:cs typeface="Calibri" pitchFamily="34" charset="0"/>
          </a:endParaRPr>
        </a:p>
      </dgm:t>
    </dgm:pt>
    <dgm:pt modelId="{2F19F716-2A4A-4BBA-B2E6-A2E8AD58F07F}" type="parTrans" cxnId="{2294A014-9DE8-4A1E-B2AE-DE9A363AA105}">
      <dgm:prSet/>
      <dgm:spPr/>
      <dgm:t>
        <a:bodyPr/>
        <a:lstStyle/>
        <a:p>
          <a:endParaRPr lang="tr-TR"/>
        </a:p>
      </dgm:t>
    </dgm:pt>
    <dgm:pt modelId="{17A25A87-5E4E-431F-AF38-3450C2F85CE9}" type="sibTrans" cxnId="{2294A014-9DE8-4A1E-B2AE-DE9A363AA105}">
      <dgm:prSet/>
      <dgm:spPr/>
      <dgm:t>
        <a:bodyPr/>
        <a:lstStyle/>
        <a:p>
          <a:endParaRPr lang="tr-TR"/>
        </a:p>
      </dgm:t>
    </dgm:pt>
    <dgm:pt modelId="{04B7A78D-C71C-4DD5-8D01-576BDBC4CA93}">
      <dgm:prSet custT="1"/>
      <dgm:spPr/>
      <dgm:t>
        <a:bodyPr/>
        <a:lstStyle/>
        <a:p>
          <a:pPr rtl="0"/>
          <a:r>
            <a:rPr lang="tr-TR" sz="2400" b="1" dirty="0" smtClean="0">
              <a:solidFill>
                <a:schemeClr val="tx1"/>
              </a:solidFill>
              <a:latin typeface="Calibri" pitchFamily="34" charset="0"/>
              <a:cs typeface="Calibri" pitchFamily="34" charset="0"/>
            </a:rPr>
            <a:t>Necip Fazıl Şehir Hastanesi Kadın Doğum ve Çocuk Hastanesi Ek Hizmet Binası</a:t>
          </a:r>
          <a:endParaRPr lang="tr-TR" sz="2400" b="1" dirty="0">
            <a:solidFill>
              <a:schemeClr val="tx1"/>
            </a:solidFill>
            <a:latin typeface="Calibri" pitchFamily="34" charset="0"/>
            <a:cs typeface="Calibri" pitchFamily="34" charset="0"/>
          </a:endParaRPr>
        </a:p>
      </dgm:t>
    </dgm:pt>
    <dgm:pt modelId="{5A218677-AA0E-4914-B096-29B0660E2697}" type="parTrans" cxnId="{6B55CB1F-6A23-4164-8C57-2FE30406BF7C}">
      <dgm:prSet/>
      <dgm:spPr/>
      <dgm:t>
        <a:bodyPr/>
        <a:lstStyle/>
        <a:p>
          <a:endParaRPr lang="tr-TR"/>
        </a:p>
      </dgm:t>
    </dgm:pt>
    <dgm:pt modelId="{7C716A4B-3C3E-443F-9D88-F10B115B9E6D}" type="sibTrans" cxnId="{6B55CB1F-6A23-4164-8C57-2FE30406BF7C}">
      <dgm:prSet/>
      <dgm:spPr/>
      <dgm:t>
        <a:bodyPr/>
        <a:lstStyle/>
        <a:p>
          <a:endParaRPr lang="tr-TR"/>
        </a:p>
      </dgm:t>
    </dgm:pt>
    <dgm:pt modelId="{E6E30CCD-6D24-4A80-8BAD-A56BCD6CFD17}">
      <dgm:prSet custT="1"/>
      <dgm:spPr/>
      <dgm:t>
        <a:bodyPr/>
        <a:lstStyle/>
        <a:p>
          <a:pPr rtl="0"/>
          <a:r>
            <a:rPr lang="tr-TR" sz="2400" b="1" dirty="0" smtClean="0">
              <a:solidFill>
                <a:schemeClr val="tx1"/>
              </a:solidFill>
              <a:latin typeface="Calibri" pitchFamily="34" charset="0"/>
              <a:cs typeface="Calibri" pitchFamily="34" charset="0"/>
            </a:rPr>
            <a:t>KSÜ Sağlık Uygulama ve Araştırma Hastanesi</a:t>
          </a:r>
          <a:endParaRPr lang="tr-TR" sz="2400" b="1" dirty="0">
            <a:solidFill>
              <a:schemeClr val="tx1"/>
            </a:solidFill>
            <a:latin typeface="Calibri" pitchFamily="34" charset="0"/>
            <a:cs typeface="Calibri" pitchFamily="34" charset="0"/>
          </a:endParaRPr>
        </a:p>
      </dgm:t>
    </dgm:pt>
    <dgm:pt modelId="{030135BC-3AF9-487A-A446-35E589AA10FD}" type="parTrans" cxnId="{A8C0D1C7-59C8-48AB-AEB3-F7CCF75052C0}">
      <dgm:prSet/>
      <dgm:spPr/>
      <dgm:t>
        <a:bodyPr/>
        <a:lstStyle/>
        <a:p>
          <a:endParaRPr lang="tr-TR"/>
        </a:p>
      </dgm:t>
    </dgm:pt>
    <dgm:pt modelId="{114D8E1B-4FE1-4935-B927-B54C0FE56D3E}" type="sibTrans" cxnId="{A8C0D1C7-59C8-48AB-AEB3-F7CCF75052C0}">
      <dgm:prSet/>
      <dgm:spPr/>
      <dgm:t>
        <a:bodyPr/>
        <a:lstStyle/>
        <a:p>
          <a:endParaRPr lang="tr-TR"/>
        </a:p>
      </dgm:t>
    </dgm:pt>
    <dgm:pt modelId="{FF32C5ED-F113-4B40-970A-D1400251CBA0}">
      <dgm:prSet custT="1"/>
      <dgm:spPr/>
      <dgm:t>
        <a:bodyPr/>
        <a:lstStyle/>
        <a:p>
          <a:pPr rtl="0"/>
          <a:r>
            <a:rPr lang="tr-TR" sz="2400" b="1" dirty="0" smtClean="0">
              <a:solidFill>
                <a:schemeClr val="tx1"/>
              </a:solidFill>
              <a:latin typeface="Calibri" pitchFamily="34" charset="0"/>
              <a:cs typeface="Calibri" pitchFamily="34" charset="0"/>
            </a:rPr>
            <a:t>Aile sağlığı merkezleri</a:t>
          </a:r>
          <a:endParaRPr lang="tr-TR" sz="2400" b="1" dirty="0">
            <a:solidFill>
              <a:schemeClr val="tx1"/>
            </a:solidFill>
            <a:latin typeface="Calibri" pitchFamily="34" charset="0"/>
            <a:cs typeface="Calibri" pitchFamily="34" charset="0"/>
          </a:endParaRPr>
        </a:p>
      </dgm:t>
    </dgm:pt>
    <dgm:pt modelId="{ED8F0D07-6C53-4F97-B76E-73051D5547E8}" type="parTrans" cxnId="{948A8A41-6612-47C8-A943-8E7F11650524}">
      <dgm:prSet/>
      <dgm:spPr/>
      <dgm:t>
        <a:bodyPr/>
        <a:lstStyle/>
        <a:p>
          <a:endParaRPr lang="tr-TR"/>
        </a:p>
      </dgm:t>
    </dgm:pt>
    <dgm:pt modelId="{8370F7CF-8E26-4958-8760-C398755F6750}" type="sibTrans" cxnId="{948A8A41-6612-47C8-A943-8E7F11650524}">
      <dgm:prSet/>
      <dgm:spPr/>
      <dgm:t>
        <a:bodyPr/>
        <a:lstStyle/>
        <a:p>
          <a:endParaRPr lang="tr-TR"/>
        </a:p>
      </dgm:t>
    </dgm:pt>
    <dgm:pt modelId="{F6F85737-2934-444A-8B87-68B3DCD78042}" type="pres">
      <dgm:prSet presAssocID="{6D631A2F-AB99-4CA9-B833-7322EB2FC0D3}" presName="outerComposite" presStyleCnt="0">
        <dgm:presLayoutVars>
          <dgm:chMax val="5"/>
          <dgm:dir/>
          <dgm:resizeHandles val="exact"/>
        </dgm:presLayoutVars>
      </dgm:prSet>
      <dgm:spPr/>
      <dgm:t>
        <a:bodyPr/>
        <a:lstStyle/>
        <a:p>
          <a:endParaRPr lang="tr-TR"/>
        </a:p>
      </dgm:t>
    </dgm:pt>
    <dgm:pt modelId="{4BAFF9F1-7FDC-4CE3-BE1E-60CDE7ACE949}" type="pres">
      <dgm:prSet presAssocID="{6D631A2F-AB99-4CA9-B833-7322EB2FC0D3}" presName="dummyMaxCanvas" presStyleCnt="0">
        <dgm:presLayoutVars/>
      </dgm:prSet>
      <dgm:spPr/>
    </dgm:pt>
    <dgm:pt modelId="{BF225199-D09F-43AF-B096-759969504904}" type="pres">
      <dgm:prSet presAssocID="{6D631A2F-AB99-4CA9-B833-7322EB2FC0D3}" presName="FourNodes_1" presStyleLbl="node1" presStyleIdx="0" presStyleCnt="4">
        <dgm:presLayoutVars>
          <dgm:bulletEnabled val="1"/>
        </dgm:presLayoutVars>
      </dgm:prSet>
      <dgm:spPr/>
      <dgm:t>
        <a:bodyPr/>
        <a:lstStyle/>
        <a:p>
          <a:endParaRPr lang="tr-TR"/>
        </a:p>
      </dgm:t>
    </dgm:pt>
    <dgm:pt modelId="{104E33FA-FE5E-4083-8DC0-63C3D06AB64F}" type="pres">
      <dgm:prSet presAssocID="{6D631A2F-AB99-4CA9-B833-7322EB2FC0D3}" presName="FourNodes_2" presStyleLbl="node1" presStyleIdx="1" presStyleCnt="4" custScaleX="102311">
        <dgm:presLayoutVars>
          <dgm:bulletEnabled val="1"/>
        </dgm:presLayoutVars>
      </dgm:prSet>
      <dgm:spPr/>
      <dgm:t>
        <a:bodyPr/>
        <a:lstStyle/>
        <a:p>
          <a:endParaRPr lang="tr-TR"/>
        </a:p>
      </dgm:t>
    </dgm:pt>
    <dgm:pt modelId="{B69F3A41-C53B-4BFF-8296-B0C3CEA3239C}" type="pres">
      <dgm:prSet presAssocID="{6D631A2F-AB99-4CA9-B833-7322EB2FC0D3}" presName="FourNodes_3" presStyleLbl="node1" presStyleIdx="2" presStyleCnt="4">
        <dgm:presLayoutVars>
          <dgm:bulletEnabled val="1"/>
        </dgm:presLayoutVars>
      </dgm:prSet>
      <dgm:spPr/>
      <dgm:t>
        <a:bodyPr/>
        <a:lstStyle/>
        <a:p>
          <a:endParaRPr lang="tr-TR"/>
        </a:p>
      </dgm:t>
    </dgm:pt>
    <dgm:pt modelId="{2A1EA115-C093-460A-ABCC-5600E2E012A5}" type="pres">
      <dgm:prSet presAssocID="{6D631A2F-AB99-4CA9-B833-7322EB2FC0D3}" presName="FourNodes_4" presStyleLbl="node1" presStyleIdx="3" presStyleCnt="4">
        <dgm:presLayoutVars>
          <dgm:bulletEnabled val="1"/>
        </dgm:presLayoutVars>
      </dgm:prSet>
      <dgm:spPr/>
      <dgm:t>
        <a:bodyPr/>
        <a:lstStyle/>
        <a:p>
          <a:endParaRPr lang="tr-TR"/>
        </a:p>
      </dgm:t>
    </dgm:pt>
    <dgm:pt modelId="{161C43FF-F74B-4852-89AA-48AEB0B6EA1E}" type="pres">
      <dgm:prSet presAssocID="{6D631A2F-AB99-4CA9-B833-7322EB2FC0D3}" presName="FourConn_1-2" presStyleLbl="fgAccFollowNode1" presStyleIdx="0" presStyleCnt="3">
        <dgm:presLayoutVars>
          <dgm:bulletEnabled val="1"/>
        </dgm:presLayoutVars>
      </dgm:prSet>
      <dgm:spPr/>
      <dgm:t>
        <a:bodyPr/>
        <a:lstStyle/>
        <a:p>
          <a:endParaRPr lang="tr-TR"/>
        </a:p>
      </dgm:t>
    </dgm:pt>
    <dgm:pt modelId="{0861FB35-D903-472E-89E5-6DB3BA3419F8}" type="pres">
      <dgm:prSet presAssocID="{6D631A2F-AB99-4CA9-B833-7322EB2FC0D3}" presName="FourConn_2-3" presStyleLbl="fgAccFollowNode1" presStyleIdx="1" presStyleCnt="3">
        <dgm:presLayoutVars>
          <dgm:bulletEnabled val="1"/>
        </dgm:presLayoutVars>
      </dgm:prSet>
      <dgm:spPr/>
      <dgm:t>
        <a:bodyPr/>
        <a:lstStyle/>
        <a:p>
          <a:endParaRPr lang="tr-TR"/>
        </a:p>
      </dgm:t>
    </dgm:pt>
    <dgm:pt modelId="{53390430-58EB-464A-B42E-3B3A996F3D06}" type="pres">
      <dgm:prSet presAssocID="{6D631A2F-AB99-4CA9-B833-7322EB2FC0D3}" presName="FourConn_3-4" presStyleLbl="fgAccFollowNode1" presStyleIdx="2" presStyleCnt="3">
        <dgm:presLayoutVars>
          <dgm:bulletEnabled val="1"/>
        </dgm:presLayoutVars>
      </dgm:prSet>
      <dgm:spPr/>
      <dgm:t>
        <a:bodyPr/>
        <a:lstStyle/>
        <a:p>
          <a:endParaRPr lang="tr-TR"/>
        </a:p>
      </dgm:t>
    </dgm:pt>
    <dgm:pt modelId="{E1926303-1EC9-42FF-AAC2-BEFA2AA7FC84}" type="pres">
      <dgm:prSet presAssocID="{6D631A2F-AB99-4CA9-B833-7322EB2FC0D3}" presName="FourNodes_1_text" presStyleLbl="node1" presStyleIdx="3" presStyleCnt="4">
        <dgm:presLayoutVars>
          <dgm:bulletEnabled val="1"/>
        </dgm:presLayoutVars>
      </dgm:prSet>
      <dgm:spPr/>
      <dgm:t>
        <a:bodyPr/>
        <a:lstStyle/>
        <a:p>
          <a:endParaRPr lang="tr-TR"/>
        </a:p>
      </dgm:t>
    </dgm:pt>
    <dgm:pt modelId="{0629F817-46CF-4D8D-932A-A7C3AA3F0EB6}" type="pres">
      <dgm:prSet presAssocID="{6D631A2F-AB99-4CA9-B833-7322EB2FC0D3}" presName="FourNodes_2_text" presStyleLbl="node1" presStyleIdx="3" presStyleCnt="4">
        <dgm:presLayoutVars>
          <dgm:bulletEnabled val="1"/>
        </dgm:presLayoutVars>
      </dgm:prSet>
      <dgm:spPr/>
      <dgm:t>
        <a:bodyPr/>
        <a:lstStyle/>
        <a:p>
          <a:endParaRPr lang="tr-TR"/>
        </a:p>
      </dgm:t>
    </dgm:pt>
    <dgm:pt modelId="{030EF223-3D9C-4013-9B17-5FBFE1976B5E}" type="pres">
      <dgm:prSet presAssocID="{6D631A2F-AB99-4CA9-B833-7322EB2FC0D3}" presName="FourNodes_3_text" presStyleLbl="node1" presStyleIdx="3" presStyleCnt="4">
        <dgm:presLayoutVars>
          <dgm:bulletEnabled val="1"/>
        </dgm:presLayoutVars>
      </dgm:prSet>
      <dgm:spPr/>
      <dgm:t>
        <a:bodyPr/>
        <a:lstStyle/>
        <a:p>
          <a:endParaRPr lang="tr-TR"/>
        </a:p>
      </dgm:t>
    </dgm:pt>
    <dgm:pt modelId="{F2D88566-AC54-46D6-9E40-F6385A8E9B84}" type="pres">
      <dgm:prSet presAssocID="{6D631A2F-AB99-4CA9-B833-7322EB2FC0D3}" presName="FourNodes_4_text" presStyleLbl="node1" presStyleIdx="3" presStyleCnt="4">
        <dgm:presLayoutVars>
          <dgm:bulletEnabled val="1"/>
        </dgm:presLayoutVars>
      </dgm:prSet>
      <dgm:spPr/>
      <dgm:t>
        <a:bodyPr/>
        <a:lstStyle/>
        <a:p>
          <a:endParaRPr lang="tr-TR"/>
        </a:p>
      </dgm:t>
    </dgm:pt>
  </dgm:ptLst>
  <dgm:cxnLst>
    <dgm:cxn modelId="{0024322A-5526-4855-A25B-20D1A9AC628C}" type="presOf" srcId="{E6E30CCD-6D24-4A80-8BAD-A56BCD6CFD17}" destId="{030EF223-3D9C-4013-9B17-5FBFE1976B5E}" srcOrd="1" destOrd="0" presId="urn:microsoft.com/office/officeart/2005/8/layout/vProcess5"/>
    <dgm:cxn modelId="{F76F72FE-C924-4DF1-8567-2638B3BC0BE1}" type="presOf" srcId="{04B7A78D-C71C-4DD5-8D01-576BDBC4CA93}" destId="{104E33FA-FE5E-4083-8DC0-63C3D06AB64F}" srcOrd="0" destOrd="0" presId="urn:microsoft.com/office/officeart/2005/8/layout/vProcess5"/>
    <dgm:cxn modelId="{3E4777C8-C889-4379-B31B-CA4FD39E9503}" type="presOf" srcId="{6D631A2F-AB99-4CA9-B833-7322EB2FC0D3}" destId="{F6F85737-2934-444A-8B87-68B3DCD78042}" srcOrd="0" destOrd="0" presId="urn:microsoft.com/office/officeart/2005/8/layout/vProcess5"/>
    <dgm:cxn modelId="{35EBF28C-3DCE-4134-9846-DE8837531BFE}" type="presOf" srcId="{17A25A87-5E4E-431F-AF38-3450C2F85CE9}" destId="{161C43FF-F74B-4852-89AA-48AEB0B6EA1E}" srcOrd="0" destOrd="0" presId="urn:microsoft.com/office/officeart/2005/8/layout/vProcess5"/>
    <dgm:cxn modelId="{6B55CB1F-6A23-4164-8C57-2FE30406BF7C}" srcId="{6D631A2F-AB99-4CA9-B833-7322EB2FC0D3}" destId="{04B7A78D-C71C-4DD5-8D01-576BDBC4CA93}" srcOrd="1" destOrd="0" parTransId="{5A218677-AA0E-4914-B096-29B0660E2697}" sibTransId="{7C716A4B-3C3E-443F-9D88-F10B115B9E6D}"/>
    <dgm:cxn modelId="{8A8068A3-96CE-49EB-AB25-2CCA1C4A73C8}" type="presOf" srcId="{9CAC7D67-5038-4D65-AFD2-9CBC23849737}" destId="{BF225199-D09F-43AF-B096-759969504904}" srcOrd="0" destOrd="0" presId="urn:microsoft.com/office/officeart/2005/8/layout/vProcess5"/>
    <dgm:cxn modelId="{DB99E54E-702D-4291-813F-BA3B3561D20A}" type="presOf" srcId="{114D8E1B-4FE1-4935-B927-B54C0FE56D3E}" destId="{53390430-58EB-464A-B42E-3B3A996F3D06}" srcOrd="0" destOrd="0" presId="urn:microsoft.com/office/officeart/2005/8/layout/vProcess5"/>
    <dgm:cxn modelId="{57B9905A-CA0F-4558-AAC0-ED239675C825}" type="presOf" srcId="{9CAC7D67-5038-4D65-AFD2-9CBC23849737}" destId="{E1926303-1EC9-42FF-AAC2-BEFA2AA7FC84}" srcOrd="1" destOrd="0" presId="urn:microsoft.com/office/officeart/2005/8/layout/vProcess5"/>
    <dgm:cxn modelId="{948A8A41-6612-47C8-A943-8E7F11650524}" srcId="{6D631A2F-AB99-4CA9-B833-7322EB2FC0D3}" destId="{FF32C5ED-F113-4B40-970A-D1400251CBA0}" srcOrd="3" destOrd="0" parTransId="{ED8F0D07-6C53-4F97-B76E-73051D5547E8}" sibTransId="{8370F7CF-8E26-4958-8760-C398755F6750}"/>
    <dgm:cxn modelId="{A8C0D1C7-59C8-48AB-AEB3-F7CCF75052C0}" srcId="{6D631A2F-AB99-4CA9-B833-7322EB2FC0D3}" destId="{E6E30CCD-6D24-4A80-8BAD-A56BCD6CFD17}" srcOrd="2" destOrd="0" parTransId="{030135BC-3AF9-487A-A446-35E589AA10FD}" sibTransId="{114D8E1B-4FE1-4935-B927-B54C0FE56D3E}"/>
    <dgm:cxn modelId="{5B08AC1E-16B7-4850-B2DD-891411DC1246}" type="presOf" srcId="{FF32C5ED-F113-4B40-970A-D1400251CBA0}" destId="{2A1EA115-C093-460A-ABCC-5600E2E012A5}" srcOrd="0" destOrd="0" presId="urn:microsoft.com/office/officeart/2005/8/layout/vProcess5"/>
    <dgm:cxn modelId="{EB618DCF-15DC-4457-85DD-0A76A6769489}" type="presOf" srcId="{FF32C5ED-F113-4B40-970A-D1400251CBA0}" destId="{F2D88566-AC54-46D6-9E40-F6385A8E9B84}" srcOrd="1" destOrd="0" presId="urn:microsoft.com/office/officeart/2005/8/layout/vProcess5"/>
    <dgm:cxn modelId="{ED771F3C-270D-4F24-8C21-E6873E66CEFB}" type="presOf" srcId="{04B7A78D-C71C-4DD5-8D01-576BDBC4CA93}" destId="{0629F817-46CF-4D8D-932A-A7C3AA3F0EB6}" srcOrd="1" destOrd="0" presId="urn:microsoft.com/office/officeart/2005/8/layout/vProcess5"/>
    <dgm:cxn modelId="{2294A014-9DE8-4A1E-B2AE-DE9A363AA105}" srcId="{6D631A2F-AB99-4CA9-B833-7322EB2FC0D3}" destId="{9CAC7D67-5038-4D65-AFD2-9CBC23849737}" srcOrd="0" destOrd="0" parTransId="{2F19F716-2A4A-4BBA-B2E6-A2E8AD58F07F}" sibTransId="{17A25A87-5E4E-431F-AF38-3450C2F85CE9}"/>
    <dgm:cxn modelId="{937F5D7E-C6AA-4CE1-A9E2-86665C29C345}" type="presOf" srcId="{E6E30CCD-6D24-4A80-8BAD-A56BCD6CFD17}" destId="{B69F3A41-C53B-4BFF-8296-B0C3CEA3239C}" srcOrd="0" destOrd="0" presId="urn:microsoft.com/office/officeart/2005/8/layout/vProcess5"/>
    <dgm:cxn modelId="{96531C56-9725-45F5-9D56-13F97705243B}" type="presOf" srcId="{7C716A4B-3C3E-443F-9D88-F10B115B9E6D}" destId="{0861FB35-D903-472E-89E5-6DB3BA3419F8}" srcOrd="0" destOrd="0" presId="urn:microsoft.com/office/officeart/2005/8/layout/vProcess5"/>
    <dgm:cxn modelId="{901764FE-B132-4E7D-90AF-DCB96684B5FB}" type="presParOf" srcId="{F6F85737-2934-444A-8B87-68B3DCD78042}" destId="{4BAFF9F1-7FDC-4CE3-BE1E-60CDE7ACE949}" srcOrd="0" destOrd="0" presId="urn:microsoft.com/office/officeart/2005/8/layout/vProcess5"/>
    <dgm:cxn modelId="{0FCCBEE8-D9EB-4174-B7DA-45E93F33C16C}" type="presParOf" srcId="{F6F85737-2934-444A-8B87-68B3DCD78042}" destId="{BF225199-D09F-43AF-B096-759969504904}" srcOrd="1" destOrd="0" presId="urn:microsoft.com/office/officeart/2005/8/layout/vProcess5"/>
    <dgm:cxn modelId="{EF20EE5A-E25A-463C-938A-7B295D5F9D3A}" type="presParOf" srcId="{F6F85737-2934-444A-8B87-68B3DCD78042}" destId="{104E33FA-FE5E-4083-8DC0-63C3D06AB64F}" srcOrd="2" destOrd="0" presId="urn:microsoft.com/office/officeart/2005/8/layout/vProcess5"/>
    <dgm:cxn modelId="{AAF18B53-51C5-4044-860C-5E16ED4F9968}" type="presParOf" srcId="{F6F85737-2934-444A-8B87-68B3DCD78042}" destId="{B69F3A41-C53B-4BFF-8296-B0C3CEA3239C}" srcOrd="3" destOrd="0" presId="urn:microsoft.com/office/officeart/2005/8/layout/vProcess5"/>
    <dgm:cxn modelId="{5B40CAD2-BF28-49D0-A432-8ADDA4AA0D0C}" type="presParOf" srcId="{F6F85737-2934-444A-8B87-68B3DCD78042}" destId="{2A1EA115-C093-460A-ABCC-5600E2E012A5}" srcOrd="4" destOrd="0" presId="urn:microsoft.com/office/officeart/2005/8/layout/vProcess5"/>
    <dgm:cxn modelId="{76EDD8BD-2B23-4F23-8FD5-6C0FE6C171E5}" type="presParOf" srcId="{F6F85737-2934-444A-8B87-68B3DCD78042}" destId="{161C43FF-F74B-4852-89AA-48AEB0B6EA1E}" srcOrd="5" destOrd="0" presId="urn:microsoft.com/office/officeart/2005/8/layout/vProcess5"/>
    <dgm:cxn modelId="{90D39E93-210B-45FA-B111-DAFD5BC9D35F}" type="presParOf" srcId="{F6F85737-2934-444A-8B87-68B3DCD78042}" destId="{0861FB35-D903-472E-89E5-6DB3BA3419F8}" srcOrd="6" destOrd="0" presId="urn:microsoft.com/office/officeart/2005/8/layout/vProcess5"/>
    <dgm:cxn modelId="{8119BAEF-5DF9-427B-BBC3-251CE63C0463}" type="presParOf" srcId="{F6F85737-2934-444A-8B87-68B3DCD78042}" destId="{53390430-58EB-464A-B42E-3B3A996F3D06}" srcOrd="7" destOrd="0" presId="urn:microsoft.com/office/officeart/2005/8/layout/vProcess5"/>
    <dgm:cxn modelId="{5F2E0932-24C8-41C0-BE7F-1675368F0E55}" type="presParOf" srcId="{F6F85737-2934-444A-8B87-68B3DCD78042}" destId="{E1926303-1EC9-42FF-AAC2-BEFA2AA7FC84}" srcOrd="8" destOrd="0" presId="urn:microsoft.com/office/officeart/2005/8/layout/vProcess5"/>
    <dgm:cxn modelId="{93E784B5-9198-4639-BC8F-4CFD3D2874B6}" type="presParOf" srcId="{F6F85737-2934-444A-8B87-68B3DCD78042}" destId="{0629F817-46CF-4D8D-932A-A7C3AA3F0EB6}" srcOrd="9" destOrd="0" presId="urn:microsoft.com/office/officeart/2005/8/layout/vProcess5"/>
    <dgm:cxn modelId="{77071620-3A37-4859-871E-0A1DA58ECDD9}" type="presParOf" srcId="{F6F85737-2934-444A-8B87-68B3DCD78042}" destId="{030EF223-3D9C-4013-9B17-5FBFE1976B5E}" srcOrd="10" destOrd="0" presId="urn:microsoft.com/office/officeart/2005/8/layout/vProcess5"/>
    <dgm:cxn modelId="{5EC082E5-26C3-4C58-9296-206963447315}" type="presParOf" srcId="{F6F85737-2934-444A-8B87-68B3DCD78042}" destId="{F2D88566-AC54-46D6-9E40-F6385A8E9B84}"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9B697A-5A3A-416A-9670-94B2223E391C}" type="doc">
      <dgm:prSet loTypeId="urn:microsoft.com/office/officeart/2005/8/layout/vProcess5" loCatId="process" qsTypeId="urn:microsoft.com/office/officeart/2005/8/quickstyle/simple1" qsCatId="simple" csTypeId="urn:microsoft.com/office/officeart/2005/8/colors/accent2_4" csCatId="accent2" phldr="1"/>
      <dgm:spPr/>
      <dgm:t>
        <a:bodyPr/>
        <a:lstStyle/>
        <a:p>
          <a:endParaRPr lang="tr-TR"/>
        </a:p>
      </dgm:t>
    </dgm:pt>
    <dgm:pt modelId="{5810572B-967C-498F-A0D9-E9429E30D74C}">
      <dgm:prSet custT="1"/>
      <dgm:spPr/>
      <dgm:t>
        <a:bodyPr/>
        <a:lstStyle/>
        <a:p>
          <a:pPr rtl="0"/>
          <a:r>
            <a:rPr lang="tr-TR" sz="2800" b="1" dirty="0" smtClean="0">
              <a:solidFill>
                <a:schemeClr val="bg1"/>
              </a:solidFill>
              <a:latin typeface="Calibri" pitchFamily="34" charset="0"/>
              <a:cs typeface="Calibri" pitchFamily="34" charset="0"/>
            </a:rPr>
            <a:t>Öğrencilerin GENEL NOT ORTALAMASI ile </a:t>
          </a:r>
          <a:endParaRPr lang="tr-TR" sz="2800" b="1" dirty="0">
            <a:solidFill>
              <a:schemeClr val="bg1"/>
            </a:solidFill>
            <a:latin typeface="Calibri" pitchFamily="34" charset="0"/>
            <a:cs typeface="Calibri" pitchFamily="34" charset="0"/>
          </a:endParaRPr>
        </a:p>
      </dgm:t>
    </dgm:pt>
    <dgm:pt modelId="{097DA104-E899-4A63-B9F0-A3FF9C04A2F1}" type="parTrans" cxnId="{ECCED9A0-CA26-406C-B7CA-62541443F47C}">
      <dgm:prSet/>
      <dgm:spPr/>
      <dgm:t>
        <a:bodyPr/>
        <a:lstStyle/>
        <a:p>
          <a:endParaRPr lang="tr-TR"/>
        </a:p>
      </dgm:t>
    </dgm:pt>
    <dgm:pt modelId="{8B8EC0E0-D383-47DE-9C07-597DDA1B7C5F}" type="sibTrans" cxnId="{ECCED9A0-CA26-406C-B7CA-62541443F47C}">
      <dgm:prSet/>
      <dgm:spPr/>
      <dgm:t>
        <a:bodyPr/>
        <a:lstStyle/>
        <a:p>
          <a:endParaRPr lang="tr-TR"/>
        </a:p>
      </dgm:t>
    </dgm:pt>
    <dgm:pt modelId="{208E8BA8-1152-4FD8-8158-F60E7969C21B}">
      <dgm:prSet custT="1"/>
      <dgm:spPr/>
      <dgm:t>
        <a:bodyPr/>
        <a:lstStyle/>
        <a:p>
          <a:pPr algn="l" rtl="0"/>
          <a:r>
            <a:rPr lang="tr-TR" sz="2800" b="1" smtClean="0">
              <a:solidFill>
                <a:schemeClr val="tx1"/>
              </a:solidFill>
              <a:latin typeface="Calibri" pitchFamily="34" charset="0"/>
              <a:cs typeface="Calibri" pitchFamily="34" charset="0"/>
            </a:rPr>
            <a:t>MERKEZİ YERLEŞTİRME PUANI </a:t>
          </a:r>
          <a:r>
            <a:rPr lang="tr-TR" sz="2800" b="1" dirty="0" smtClean="0">
              <a:solidFill>
                <a:schemeClr val="tx1"/>
              </a:solidFill>
              <a:latin typeface="Calibri" pitchFamily="34" charset="0"/>
              <a:cs typeface="Calibri" pitchFamily="34" charset="0"/>
            </a:rPr>
            <a:t>İLE yatay geçiş hakkı vardır.</a:t>
          </a:r>
          <a:endParaRPr lang="tr-TR" sz="2800" b="1" dirty="0">
            <a:solidFill>
              <a:schemeClr val="tx1"/>
            </a:solidFill>
            <a:latin typeface="Calibri" pitchFamily="34" charset="0"/>
            <a:cs typeface="Calibri" pitchFamily="34" charset="0"/>
          </a:endParaRPr>
        </a:p>
      </dgm:t>
    </dgm:pt>
    <dgm:pt modelId="{83FDFB7E-B481-4168-BE22-59C4405FF5CA}" type="parTrans" cxnId="{5BD44E25-A020-4729-86AC-4203D71BC78E}">
      <dgm:prSet/>
      <dgm:spPr/>
      <dgm:t>
        <a:bodyPr/>
        <a:lstStyle/>
        <a:p>
          <a:endParaRPr lang="tr-TR"/>
        </a:p>
      </dgm:t>
    </dgm:pt>
    <dgm:pt modelId="{482E67FF-3D8E-404C-A133-09825C8D327E}" type="sibTrans" cxnId="{5BD44E25-A020-4729-86AC-4203D71BC78E}">
      <dgm:prSet/>
      <dgm:spPr/>
      <dgm:t>
        <a:bodyPr/>
        <a:lstStyle/>
        <a:p>
          <a:endParaRPr lang="tr-TR"/>
        </a:p>
      </dgm:t>
    </dgm:pt>
    <dgm:pt modelId="{E7EA6832-7787-4805-9835-D7B5D3E2EF0D}" type="pres">
      <dgm:prSet presAssocID="{0F9B697A-5A3A-416A-9670-94B2223E391C}" presName="outerComposite" presStyleCnt="0">
        <dgm:presLayoutVars>
          <dgm:chMax val="5"/>
          <dgm:dir/>
          <dgm:resizeHandles val="exact"/>
        </dgm:presLayoutVars>
      </dgm:prSet>
      <dgm:spPr/>
      <dgm:t>
        <a:bodyPr/>
        <a:lstStyle/>
        <a:p>
          <a:endParaRPr lang="tr-TR"/>
        </a:p>
      </dgm:t>
    </dgm:pt>
    <dgm:pt modelId="{60728247-527F-4CF2-9F1B-6EEA4984E6F4}" type="pres">
      <dgm:prSet presAssocID="{0F9B697A-5A3A-416A-9670-94B2223E391C}" presName="dummyMaxCanvas" presStyleCnt="0">
        <dgm:presLayoutVars/>
      </dgm:prSet>
      <dgm:spPr/>
    </dgm:pt>
    <dgm:pt modelId="{7EEFDCEA-1A01-4C51-8005-D0BE4C9424DA}" type="pres">
      <dgm:prSet presAssocID="{0F9B697A-5A3A-416A-9670-94B2223E391C}" presName="TwoNodes_1" presStyleLbl="node1" presStyleIdx="0" presStyleCnt="2">
        <dgm:presLayoutVars>
          <dgm:bulletEnabled val="1"/>
        </dgm:presLayoutVars>
      </dgm:prSet>
      <dgm:spPr/>
      <dgm:t>
        <a:bodyPr/>
        <a:lstStyle/>
        <a:p>
          <a:endParaRPr lang="tr-TR"/>
        </a:p>
      </dgm:t>
    </dgm:pt>
    <dgm:pt modelId="{38589793-3CD9-4D97-A54F-7C863B4D4021}" type="pres">
      <dgm:prSet presAssocID="{0F9B697A-5A3A-416A-9670-94B2223E391C}" presName="TwoNodes_2" presStyleLbl="node1" presStyleIdx="1" presStyleCnt="2">
        <dgm:presLayoutVars>
          <dgm:bulletEnabled val="1"/>
        </dgm:presLayoutVars>
      </dgm:prSet>
      <dgm:spPr/>
      <dgm:t>
        <a:bodyPr/>
        <a:lstStyle/>
        <a:p>
          <a:endParaRPr lang="tr-TR"/>
        </a:p>
      </dgm:t>
    </dgm:pt>
    <dgm:pt modelId="{1E3FAE9F-E76C-4E18-BF29-9859528FD536}" type="pres">
      <dgm:prSet presAssocID="{0F9B697A-5A3A-416A-9670-94B2223E391C}" presName="TwoConn_1-2" presStyleLbl="fgAccFollowNode1" presStyleIdx="0" presStyleCnt="1">
        <dgm:presLayoutVars>
          <dgm:bulletEnabled val="1"/>
        </dgm:presLayoutVars>
      </dgm:prSet>
      <dgm:spPr/>
      <dgm:t>
        <a:bodyPr/>
        <a:lstStyle/>
        <a:p>
          <a:endParaRPr lang="tr-TR"/>
        </a:p>
      </dgm:t>
    </dgm:pt>
    <dgm:pt modelId="{A30A622A-7A85-421C-90FD-F4E4FABD0966}" type="pres">
      <dgm:prSet presAssocID="{0F9B697A-5A3A-416A-9670-94B2223E391C}" presName="TwoNodes_1_text" presStyleLbl="node1" presStyleIdx="1" presStyleCnt="2">
        <dgm:presLayoutVars>
          <dgm:bulletEnabled val="1"/>
        </dgm:presLayoutVars>
      </dgm:prSet>
      <dgm:spPr/>
      <dgm:t>
        <a:bodyPr/>
        <a:lstStyle/>
        <a:p>
          <a:endParaRPr lang="tr-TR"/>
        </a:p>
      </dgm:t>
    </dgm:pt>
    <dgm:pt modelId="{C7A5BD0C-2AB7-435A-A935-390710CADEA5}" type="pres">
      <dgm:prSet presAssocID="{0F9B697A-5A3A-416A-9670-94B2223E391C}" presName="TwoNodes_2_text" presStyleLbl="node1" presStyleIdx="1" presStyleCnt="2">
        <dgm:presLayoutVars>
          <dgm:bulletEnabled val="1"/>
        </dgm:presLayoutVars>
      </dgm:prSet>
      <dgm:spPr/>
      <dgm:t>
        <a:bodyPr/>
        <a:lstStyle/>
        <a:p>
          <a:endParaRPr lang="tr-TR"/>
        </a:p>
      </dgm:t>
    </dgm:pt>
  </dgm:ptLst>
  <dgm:cxnLst>
    <dgm:cxn modelId="{E45891D2-B900-48EF-955F-007CFDFAF56B}" type="presOf" srcId="{5810572B-967C-498F-A0D9-E9429E30D74C}" destId="{7EEFDCEA-1A01-4C51-8005-D0BE4C9424DA}" srcOrd="0" destOrd="0" presId="urn:microsoft.com/office/officeart/2005/8/layout/vProcess5"/>
    <dgm:cxn modelId="{B5B5988F-E354-48E1-9BED-961F6CC6AE1B}" type="presOf" srcId="{208E8BA8-1152-4FD8-8158-F60E7969C21B}" destId="{C7A5BD0C-2AB7-435A-A935-390710CADEA5}" srcOrd="1" destOrd="0" presId="urn:microsoft.com/office/officeart/2005/8/layout/vProcess5"/>
    <dgm:cxn modelId="{5C6D4628-09E3-4A47-ACD2-096841CEAFE9}" type="presOf" srcId="{208E8BA8-1152-4FD8-8158-F60E7969C21B}" destId="{38589793-3CD9-4D97-A54F-7C863B4D4021}" srcOrd="0" destOrd="0" presId="urn:microsoft.com/office/officeart/2005/8/layout/vProcess5"/>
    <dgm:cxn modelId="{5BD44E25-A020-4729-86AC-4203D71BC78E}" srcId="{0F9B697A-5A3A-416A-9670-94B2223E391C}" destId="{208E8BA8-1152-4FD8-8158-F60E7969C21B}" srcOrd="1" destOrd="0" parTransId="{83FDFB7E-B481-4168-BE22-59C4405FF5CA}" sibTransId="{482E67FF-3D8E-404C-A133-09825C8D327E}"/>
    <dgm:cxn modelId="{EC2DA43D-2348-4E13-BEE2-8F74D1A9A1CA}" type="presOf" srcId="{0F9B697A-5A3A-416A-9670-94B2223E391C}" destId="{E7EA6832-7787-4805-9835-D7B5D3E2EF0D}" srcOrd="0" destOrd="0" presId="urn:microsoft.com/office/officeart/2005/8/layout/vProcess5"/>
    <dgm:cxn modelId="{CFEB200D-FB41-4471-BF12-1A548E18E745}" type="presOf" srcId="{5810572B-967C-498F-A0D9-E9429E30D74C}" destId="{A30A622A-7A85-421C-90FD-F4E4FABD0966}" srcOrd="1" destOrd="0" presId="urn:microsoft.com/office/officeart/2005/8/layout/vProcess5"/>
    <dgm:cxn modelId="{1484D07E-E7C5-4753-99DE-A4C202CD5445}" type="presOf" srcId="{8B8EC0E0-D383-47DE-9C07-597DDA1B7C5F}" destId="{1E3FAE9F-E76C-4E18-BF29-9859528FD536}" srcOrd="0" destOrd="0" presId="urn:microsoft.com/office/officeart/2005/8/layout/vProcess5"/>
    <dgm:cxn modelId="{ECCED9A0-CA26-406C-B7CA-62541443F47C}" srcId="{0F9B697A-5A3A-416A-9670-94B2223E391C}" destId="{5810572B-967C-498F-A0D9-E9429E30D74C}" srcOrd="0" destOrd="0" parTransId="{097DA104-E899-4A63-B9F0-A3FF9C04A2F1}" sibTransId="{8B8EC0E0-D383-47DE-9C07-597DDA1B7C5F}"/>
    <dgm:cxn modelId="{3A075DF4-CC1A-471F-BC59-7E3DB848A402}" type="presParOf" srcId="{E7EA6832-7787-4805-9835-D7B5D3E2EF0D}" destId="{60728247-527F-4CF2-9F1B-6EEA4984E6F4}" srcOrd="0" destOrd="0" presId="urn:microsoft.com/office/officeart/2005/8/layout/vProcess5"/>
    <dgm:cxn modelId="{7454A276-1C1C-4427-A555-B6C33054DEE4}" type="presParOf" srcId="{E7EA6832-7787-4805-9835-D7B5D3E2EF0D}" destId="{7EEFDCEA-1A01-4C51-8005-D0BE4C9424DA}" srcOrd="1" destOrd="0" presId="urn:microsoft.com/office/officeart/2005/8/layout/vProcess5"/>
    <dgm:cxn modelId="{A1F81856-4B3E-4F1D-A2C7-4B84DE91A152}" type="presParOf" srcId="{E7EA6832-7787-4805-9835-D7B5D3E2EF0D}" destId="{38589793-3CD9-4D97-A54F-7C863B4D4021}" srcOrd="2" destOrd="0" presId="urn:microsoft.com/office/officeart/2005/8/layout/vProcess5"/>
    <dgm:cxn modelId="{5883CF31-1934-4A47-9695-7ABABE187CE0}" type="presParOf" srcId="{E7EA6832-7787-4805-9835-D7B5D3E2EF0D}" destId="{1E3FAE9F-E76C-4E18-BF29-9859528FD536}" srcOrd="3" destOrd="0" presId="urn:microsoft.com/office/officeart/2005/8/layout/vProcess5"/>
    <dgm:cxn modelId="{F16B2FBC-0AC6-4586-BD09-6D9DE9C43B14}" type="presParOf" srcId="{E7EA6832-7787-4805-9835-D7B5D3E2EF0D}" destId="{A30A622A-7A85-421C-90FD-F4E4FABD0966}" srcOrd="4" destOrd="0" presId="urn:microsoft.com/office/officeart/2005/8/layout/vProcess5"/>
    <dgm:cxn modelId="{B9B379D4-827A-4AAA-A828-8C62BCE9A0E8}" type="presParOf" srcId="{E7EA6832-7787-4805-9835-D7B5D3E2EF0D}" destId="{C7A5BD0C-2AB7-435A-A935-390710CADEA5}"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2AD9BA-804D-4D8E-AA8C-DFA65EC6BE71}"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tr-TR"/>
        </a:p>
      </dgm:t>
    </dgm:pt>
    <dgm:pt modelId="{D10B4760-A9D5-4A43-8A9C-997A7601DCC8}">
      <dgm:prSet custT="1"/>
      <dgm:spPr/>
      <dgm:t>
        <a:bodyPr/>
        <a:lstStyle/>
        <a:p>
          <a:pPr rtl="0"/>
          <a:r>
            <a:rPr lang="tr-TR" sz="2000" b="1" dirty="0" smtClean="0">
              <a:latin typeface="Calibri" pitchFamily="34" charset="0"/>
              <a:cs typeface="Calibri" pitchFamily="34" charset="0"/>
            </a:rPr>
            <a:t>İnsanoğlu var olduğu sürece sağlık kuruluşları da var olacaktır. Bireylerin sağlıklı olma hakkına hizmet eden hemşirelik ve ebelik mesleği hastaneler ve diğer sağlık kuruluşları var olduğu sürece önemini yitirmeyecektir. </a:t>
          </a:r>
          <a:endParaRPr lang="tr-TR" sz="2000" b="1" dirty="0">
            <a:latin typeface="Calibri" pitchFamily="34" charset="0"/>
            <a:cs typeface="Calibri" pitchFamily="34" charset="0"/>
          </a:endParaRPr>
        </a:p>
      </dgm:t>
    </dgm:pt>
    <dgm:pt modelId="{C86EF3CA-ADDC-40AF-AD86-8256711652B2}" type="parTrans" cxnId="{5CBE958C-A23E-421D-90B2-0DB7A6DF9E49}">
      <dgm:prSet/>
      <dgm:spPr/>
      <dgm:t>
        <a:bodyPr/>
        <a:lstStyle/>
        <a:p>
          <a:endParaRPr lang="tr-TR"/>
        </a:p>
      </dgm:t>
    </dgm:pt>
    <dgm:pt modelId="{43051335-A70A-4911-A56C-E035499ABC14}" type="sibTrans" cxnId="{5CBE958C-A23E-421D-90B2-0DB7A6DF9E49}">
      <dgm:prSet/>
      <dgm:spPr/>
      <dgm:t>
        <a:bodyPr/>
        <a:lstStyle/>
        <a:p>
          <a:endParaRPr lang="tr-TR"/>
        </a:p>
      </dgm:t>
    </dgm:pt>
    <dgm:pt modelId="{B3EA16F4-551B-493D-A4EE-0D3B93E35920}">
      <dgm:prSet custT="1"/>
      <dgm:spPr/>
      <dgm:t>
        <a:bodyPr/>
        <a:lstStyle/>
        <a:p>
          <a:pPr rtl="0"/>
          <a:r>
            <a:rPr lang="tr-TR" sz="2400" b="1" dirty="0" smtClean="0">
              <a:solidFill>
                <a:schemeClr val="tx1"/>
              </a:solidFill>
              <a:latin typeface="Calibri" pitchFamily="34" charset="0"/>
              <a:cs typeface="Calibri" pitchFamily="34" charset="0"/>
            </a:rPr>
            <a:t>Her geçen gün artan sağlık kuruluşlarına paralel olarak hemşirelik ve ebelik mesleğine de ihtiyacı doğurmaktadır.</a:t>
          </a:r>
          <a:endParaRPr lang="tr-TR" sz="2400" b="1" dirty="0">
            <a:solidFill>
              <a:schemeClr val="tx1"/>
            </a:solidFill>
            <a:latin typeface="Calibri" pitchFamily="34" charset="0"/>
            <a:cs typeface="Calibri" pitchFamily="34" charset="0"/>
          </a:endParaRPr>
        </a:p>
      </dgm:t>
    </dgm:pt>
    <dgm:pt modelId="{7D05FE46-D047-4D4E-B304-5F3D3FBAB694}" type="parTrans" cxnId="{39DA1072-731F-4ED3-AA7D-44F2FBBDB37E}">
      <dgm:prSet/>
      <dgm:spPr/>
      <dgm:t>
        <a:bodyPr/>
        <a:lstStyle/>
        <a:p>
          <a:endParaRPr lang="tr-TR"/>
        </a:p>
      </dgm:t>
    </dgm:pt>
    <dgm:pt modelId="{90D313A1-EEAA-4A0E-B513-F96793208B3F}" type="sibTrans" cxnId="{39DA1072-731F-4ED3-AA7D-44F2FBBDB37E}">
      <dgm:prSet/>
      <dgm:spPr/>
      <dgm:t>
        <a:bodyPr/>
        <a:lstStyle/>
        <a:p>
          <a:endParaRPr lang="tr-TR"/>
        </a:p>
      </dgm:t>
    </dgm:pt>
    <dgm:pt modelId="{9262D35E-1B47-4B01-929E-468948D971BF}">
      <dgm:prSet/>
      <dgm:spPr>
        <a:solidFill>
          <a:schemeClr val="bg2">
            <a:lumMod val="25000"/>
          </a:schemeClr>
        </a:solidFill>
      </dgm:spPr>
      <dgm:t>
        <a:bodyPr/>
        <a:lstStyle/>
        <a:p>
          <a:pPr algn="just" rtl="0"/>
          <a:r>
            <a:rPr lang="tr-TR" b="1" dirty="0" smtClean="0">
              <a:latin typeface="Calibri" pitchFamily="34" charset="0"/>
              <a:cs typeface="Calibri" pitchFamily="34" charset="0"/>
            </a:rPr>
            <a:t>Kamu hastanelerinde, özel hastanelerde, sağlık kuruluşlarında, aile sağlığı merkezlerinde, okullarda, fabrika ve iş yeri gibi çok geniş alanlarda sağlık personel olarak istihdam edilme imkanı mevcuttur.</a:t>
          </a:r>
          <a:endParaRPr lang="tr-TR" b="1" dirty="0">
            <a:latin typeface="Calibri" pitchFamily="34" charset="0"/>
            <a:cs typeface="Calibri" pitchFamily="34" charset="0"/>
          </a:endParaRPr>
        </a:p>
      </dgm:t>
    </dgm:pt>
    <dgm:pt modelId="{F37A3532-6F09-4004-88B8-89EC1AE13799}" type="parTrans" cxnId="{691262D9-014D-411D-A0F9-FBF63B322DE0}">
      <dgm:prSet/>
      <dgm:spPr/>
      <dgm:t>
        <a:bodyPr/>
        <a:lstStyle/>
        <a:p>
          <a:endParaRPr lang="tr-TR"/>
        </a:p>
      </dgm:t>
    </dgm:pt>
    <dgm:pt modelId="{21D6F130-8693-480D-88E3-779F583B7F61}" type="sibTrans" cxnId="{691262D9-014D-411D-A0F9-FBF63B322DE0}">
      <dgm:prSet/>
      <dgm:spPr/>
      <dgm:t>
        <a:bodyPr/>
        <a:lstStyle/>
        <a:p>
          <a:endParaRPr lang="tr-TR"/>
        </a:p>
      </dgm:t>
    </dgm:pt>
    <dgm:pt modelId="{CDF9367A-982C-46E1-8DBE-A1EBC83A5AAB}" type="pres">
      <dgm:prSet presAssocID="{D22AD9BA-804D-4D8E-AA8C-DFA65EC6BE71}" presName="outerComposite" presStyleCnt="0">
        <dgm:presLayoutVars>
          <dgm:chMax val="5"/>
          <dgm:dir/>
          <dgm:resizeHandles val="exact"/>
        </dgm:presLayoutVars>
      </dgm:prSet>
      <dgm:spPr/>
      <dgm:t>
        <a:bodyPr/>
        <a:lstStyle/>
        <a:p>
          <a:endParaRPr lang="tr-TR"/>
        </a:p>
      </dgm:t>
    </dgm:pt>
    <dgm:pt modelId="{47EBA354-7FFC-4452-91F7-C9AEEF1CD2B3}" type="pres">
      <dgm:prSet presAssocID="{D22AD9BA-804D-4D8E-AA8C-DFA65EC6BE71}" presName="dummyMaxCanvas" presStyleCnt="0">
        <dgm:presLayoutVars/>
      </dgm:prSet>
      <dgm:spPr/>
    </dgm:pt>
    <dgm:pt modelId="{E0B58A65-EFBD-4EF5-9B30-67EE76FCC445}" type="pres">
      <dgm:prSet presAssocID="{D22AD9BA-804D-4D8E-AA8C-DFA65EC6BE71}" presName="ThreeNodes_1" presStyleLbl="node1" presStyleIdx="0" presStyleCnt="3">
        <dgm:presLayoutVars>
          <dgm:bulletEnabled val="1"/>
        </dgm:presLayoutVars>
      </dgm:prSet>
      <dgm:spPr/>
      <dgm:t>
        <a:bodyPr/>
        <a:lstStyle/>
        <a:p>
          <a:endParaRPr lang="tr-TR"/>
        </a:p>
      </dgm:t>
    </dgm:pt>
    <dgm:pt modelId="{B33E3235-C225-4ADE-A11F-D4207A359B7A}" type="pres">
      <dgm:prSet presAssocID="{D22AD9BA-804D-4D8E-AA8C-DFA65EC6BE71}" presName="ThreeNodes_2" presStyleLbl="node1" presStyleIdx="1" presStyleCnt="3">
        <dgm:presLayoutVars>
          <dgm:bulletEnabled val="1"/>
        </dgm:presLayoutVars>
      </dgm:prSet>
      <dgm:spPr/>
      <dgm:t>
        <a:bodyPr/>
        <a:lstStyle/>
        <a:p>
          <a:endParaRPr lang="tr-TR"/>
        </a:p>
      </dgm:t>
    </dgm:pt>
    <dgm:pt modelId="{D323FF3D-8266-44FF-B7F1-1CA040E89444}" type="pres">
      <dgm:prSet presAssocID="{D22AD9BA-804D-4D8E-AA8C-DFA65EC6BE71}" presName="ThreeNodes_3" presStyleLbl="node1" presStyleIdx="2" presStyleCnt="3">
        <dgm:presLayoutVars>
          <dgm:bulletEnabled val="1"/>
        </dgm:presLayoutVars>
      </dgm:prSet>
      <dgm:spPr/>
      <dgm:t>
        <a:bodyPr/>
        <a:lstStyle/>
        <a:p>
          <a:endParaRPr lang="tr-TR"/>
        </a:p>
      </dgm:t>
    </dgm:pt>
    <dgm:pt modelId="{ADCE66E1-B18C-4376-AFFE-1869CCCAFE8C}" type="pres">
      <dgm:prSet presAssocID="{D22AD9BA-804D-4D8E-AA8C-DFA65EC6BE71}" presName="ThreeConn_1-2" presStyleLbl="fgAccFollowNode1" presStyleIdx="0" presStyleCnt="2">
        <dgm:presLayoutVars>
          <dgm:bulletEnabled val="1"/>
        </dgm:presLayoutVars>
      </dgm:prSet>
      <dgm:spPr/>
      <dgm:t>
        <a:bodyPr/>
        <a:lstStyle/>
        <a:p>
          <a:endParaRPr lang="tr-TR"/>
        </a:p>
      </dgm:t>
    </dgm:pt>
    <dgm:pt modelId="{E8F09A3B-B491-48B1-8277-6B55C3082086}" type="pres">
      <dgm:prSet presAssocID="{D22AD9BA-804D-4D8E-AA8C-DFA65EC6BE71}" presName="ThreeConn_2-3" presStyleLbl="fgAccFollowNode1" presStyleIdx="1" presStyleCnt="2">
        <dgm:presLayoutVars>
          <dgm:bulletEnabled val="1"/>
        </dgm:presLayoutVars>
      </dgm:prSet>
      <dgm:spPr/>
      <dgm:t>
        <a:bodyPr/>
        <a:lstStyle/>
        <a:p>
          <a:endParaRPr lang="tr-TR"/>
        </a:p>
      </dgm:t>
    </dgm:pt>
    <dgm:pt modelId="{BD116CFB-9169-477F-9515-746E0ADB319E}" type="pres">
      <dgm:prSet presAssocID="{D22AD9BA-804D-4D8E-AA8C-DFA65EC6BE71}" presName="ThreeNodes_1_text" presStyleLbl="node1" presStyleIdx="2" presStyleCnt="3">
        <dgm:presLayoutVars>
          <dgm:bulletEnabled val="1"/>
        </dgm:presLayoutVars>
      </dgm:prSet>
      <dgm:spPr/>
      <dgm:t>
        <a:bodyPr/>
        <a:lstStyle/>
        <a:p>
          <a:endParaRPr lang="tr-TR"/>
        </a:p>
      </dgm:t>
    </dgm:pt>
    <dgm:pt modelId="{B380D72E-4BCC-4170-8128-7D942992178B}" type="pres">
      <dgm:prSet presAssocID="{D22AD9BA-804D-4D8E-AA8C-DFA65EC6BE71}" presName="ThreeNodes_2_text" presStyleLbl="node1" presStyleIdx="2" presStyleCnt="3">
        <dgm:presLayoutVars>
          <dgm:bulletEnabled val="1"/>
        </dgm:presLayoutVars>
      </dgm:prSet>
      <dgm:spPr/>
      <dgm:t>
        <a:bodyPr/>
        <a:lstStyle/>
        <a:p>
          <a:endParaRPr lang="tr-TR"/>
        </a:p>
      </dgm:t>
    </dgm:pt>
    <dgm:pt modelId="{3841D688-5897-455C-827C-FEFD0C90937B}" type="pres">
      <dgm:prSet presAssocID="{D22AD9BA-804D-4D8E-AA8C-DFA65EC6BE71}" presName="ThreeNodes_3_text" presStyleLbl="node1" presStyleIdx="2" presStyleCnt="3">
        <dgm:presLayoutVars>
          <dgm:bulletEnabled val="1"/>
        </dgm:presLayoutVars>
      </dgm:prSet>
      <dgm:spPr/>
      <dgm:t>
        <a:bodyPr/>
        <a:lstStyle/>
        <a:p>
          <a:endParaRPr lang="tr-TR"/>
        </a:p>
      </dgm:t>
    </dgm:pt>
  </dgm:ptLst>
  <dgm:cxnLst>
    <dgm:cxn modelId="{D9A5F107-A12D-41E0-90AD-D97DAF0EDE02}" type="presOf" srcId="{D22AD9BA-804D-4D8E-AA8C-DFA65EC6BE71}" destId="{CDF9367A-982C-46E1-8DBE-A1EBC83A5AAB}" srcOrd="0" destOrd="0" presId="urn:microsoft.com/office/officeart/2005/8/layout/vProcess5"/>
    <dgm:cxn modelId="{205D3087-C57A-44DC-827D-F2B9FD5C3A45}" type="presOf" srcId="{D10B4760-A9D5-4A43-8A9C-997A7601DCC8}" destId="{BD116CFB-9169-477F-9515-746E0ADB319E}" srcOrd="1" destOrd="0" presId="urn:microsoft.com/office/officeart/2005/8/layout/vProcess5"/>
    <dgm:cxn modelId="{29D16F56-0BE1-452C-AD0F-B80CD3841E91}" type="presOf" srcId="{9262D35E-1B47-4B01-929E-468948D971BF}" destId="{3841D688-5897-455C-827C-FEFD0C90937B}" srcOrd="1" destOrd="0" presId="urn:microsoft.com/office/officeart/2005/8/layout/vProcess5"/>
    <dgm:cxn modelId="{797BCEBC-D02E-469E-8A5F-902B6FA115C7}" type="presOf" srcId="{D10B4760-A9D5-4A43-8A9C-997A7601DCC8}" destId="{E0B58A65-EFBD-4EF5-9B30-67EE76FCC445}" srcOrd="0" destOrd="0" presId="urn:microsoft.com/office/officeart/2005/8/layout/vProcess5"/>
    <dgm:cxn modelId="{3E947815-0424-424F-9126-AB529690D853}" type="presOf" srcId="{B3EA16F4-551B-493D-A4EE-0D3B93E35920}" destId="{B33E3235-C225-4ADE-A11F-D4207A359B7A}" srcOrd="0" destOrd="0" presId="urn:microsoft.com/office/officeart/2005/8/layout/vProcess5"/>
    <dgm:cxn modelId="{39DA1072-731F-4ED3-AA7D-44F2FBBDB37E}" srcId="{D22AD9BA-804D-4D8E-AA8C-DFA65EC6BE71}" destId="{B3EA16F4-551B-493D-A4EE-0D3B93E35920}" srcOrd="1" destOrd="0" parTransId="{7D05FE46-D047-4D4E-B304-5F3D3FBAB694}" sibTransId="{90D313A1-EEAA-4A0E-B513-F96793208B3F}"/>
    <dgm:cxn modelId="{A6EEAD57-F9ED-472E-A7F4-A27463B985F0}" type="presOf" srcId="{9262D35E-1B47-4B01-929E-468948D971BF}" destId="{D323FF3D-8266-44FF-B7F1-1CA040E89444}" srcOrd="0" destOrd="0" presId="urn:microsoft.com/office/officeart/2005/8/layout/vProcess5"/>
    <dgm:cxn modelId="{691262D9-014D-411D-A0F9-FBF63B322DE0}" srcId="{D22AD9BA-804D-4D8E-AA8C-DFA65EC6BE71}" destId="{9262D35E-1B47-4B01-929E-468948D971BF}" srcOrd="2" destOrd="0" parTransId="{F37A3532-6F09-4004-88B8-89EC1AE13799}" sibTransId="{21D6F130-8693-480D-88E3-779F583B7F61}"/>
    <dgm:cxn modelId="{29BE62DB-4BC7-4A49-8E43-14DA402C9689}" type="presOf" srcId="{43051335-A70A-4911-A56C-E035499ABC14}" destId="{ADCE66E1-B18C-4376-AFFE-1869CCCAFE8C}" srcOrd="0" destOrd="0" presId="urn:microsoft.com/office/officeart/2005/8/layout/vProcess5"/>
    <dgm:cxn modelId="{16E339F8-B3FB-47FE-8D58-FB08EEE0C86F}" type="presOf" srcId="{B3EA16F4-551B-493D-A4EE-0D3B93E35920}" destId="{B380D72E-4BCC-4170-8128-7D942992178B}" srcOrd="1" destOrd="0" presId="urn:microsoft.com/office/officeart/2005/8/layout/vProcess5"/>
    <dgm:cxn modelId="{5CBE958C-A23E-421D-90B2-0DB7A6DF9E49}" srcId="{D22AD9BA-804D-4D8E-AA8C-DFA65EC6BE71}" destId="{D10B4760-A9D5-4A43-8A9C-997A7601DCC8}" srcOrd="0" destOrd="0" parTransId="{C86EF3CA-ADDC-40AF-AD86-8256711652B2}" sibTransId="{43051335-A70A-4911-A56C-E035499ABC14}"/>
    <dgm:cxn modelId="{E2E56935-1123-4E33-8360-67040023087C}" type="presOf" srcId="{90D313A1-EEAA-4A0E-B513-F96793208B3F}" destId="{E8F09A3B-B491-48B1-8277-6B55C3082086}" srcOrd="0" destOrd="0" presId="urn:microsoft.com/office/officeart/2005/8/layout/vProcess5"/>
    <dgm:cxn modelId="{22559F0D-CE25-43CA-9D4C-423768C51647}" type="presParOf" srcId="{CDF9367A-982C-46E1-8DBE-A1EBC83A5AAB}" destId="{47EBA354-7FFC-4452-91F7-C9AEEF1CD2B3}" srcOrd="0" destOrd="0" presId="urn:microsoft.com/office/officeart/2005/8/layout/vProcess5"/>
    <dgm:cxn modelId="{0A08147A-78A0-444E-BF37-0B9E08F1783D}" type="presParOf" srcId="{CDF9367A-982C-46E1-8DBE-A1EBC83A5AAB}" destId="{E0B58A65-EFBD-4EF5-9B30-67EE76FCC445}" srcOrd="1" destOrd="0" presId="urn:microsoft.com/office/officeart/2005/8/layout/vProcess5"/>
    <dgm:cxn modelId="{DA60F008-B618-4C21-AB38-6BBC109E99B8}" type="presParOf" srcId="{CDF9367A-982C-46E1-8DBE-A1EBC83A5AAB}" destId="{B33E3235-C225-4ADE-A11F-D4207A359B7A}" srcOrd="2" destOrd="0" presId="urn:microsoft.com/office/officeart/2005/8/layout/vProcess5"/>
    <dgm:cxn modelId="{66387025-0552-4997-9623-A99C722B53B6}" type="presParOf" srcId="{CDF9367A-982C-46E1-8DBE-A1EBC83A5AAB}" destId="{D323FF3D-8266-44FF-B7F1-1CA040E89444}" srcOrd="3" destOrd="0" presId="urn:microsoft.com/office/officeart/2005/8/layout/vProcess5"/>
    <dgm:cxn modelId="{C1BD8ECD-3337-45B4-986F-CB6B4B244C66}" type="presParOf" srcId="{CDF9367A-982C-46E1-8DBE-A1EBC83A5AAB}" destId="{ADCE66E1-B18C-4376-AFFE-1869CCCAFE8C}" srcOrd="4" destOrd="0" presId="urn:microsoft.com/office/officeart/2005/8/layout/vProcess5"/>
    <dgm:cxn modelId="{BB5F30F6-A766-4C26-AF06-F5034224E8AF}" type="presParOf" srcId="{CDF9367A-982C-46E1-8DBE-A1EBC83A5AAB}" destId="{E8F09A3B-B491-48B1-8277-6B55C3082086}" srcOrd="5" destOrd="0" presId="urn:microsoft.com/office/officeart/2005/8/layout/vProcess5"/>
    <dgm:cxn modelId="{BE515D1A-E980-403D-ACCC-38E98E934F6F}" type="presParOf" srcId="{CDF9367A-982C-46E1-8DBE-A1EBC83A5AAB}" destId="{BD116CFB-9169-477F-9515-746E0ADB319E}" srcOrd="6" destOrd="0" presId="urn:microsoft.com/office/officeart/2005/8/layout/vProcess5"/>
    <dgm:cxn modelId="{C9D8128E-1551-4D54-802A-1CCDD830CDD6}" type="presParOf" srcId="{CDF9367A-982C-46E1-8DBE-A1EBC83A5AAB}" destId="{B380D72E-4BCC-4170-8128-7D942992178B}" srcOrd="7" destOrd="0" presId="urn:microsoft.com/office/officeart/2005/8/layout/vProcess5"/>
    <dgm:cxn modelId="{2F6E8841-2F98-4083-B28B-4C47D4AC5BA6}" type="presParOf" srcId="{CDF9367A-982C-46E1-8DBE-A1EBC83A5AAB}" destId="{3841D688-5897-455C-827C-FEFD0C90937B}"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F8881-EE34-4609-B64D-8BCDD1C47AD6}">
      <dsp:nvSpPr>
        <dsp:cNvPr id="0" name=""/>
        <dsp:cNvSpPr/>
      </dsp:nvSpPr>
      <dsp:spPr>
        <a:xfrm>
          <a:off x="0" y="1571641"/>
          <a:ext cx="8229600" cy="214965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C666A-60EB-4C43-A1A2-B82410865840}">
      <dsp:nvSpPr>
        <dsp:cNvPr id="0" name=""/>
        <dsp:cNvSpPr/>
      </dsp:nvSpPr>
      <dsp:spPr>
        <a:xfrm>
          <a:off x="4099" y="0"/>
          <a:ext cx="1059930" cy="211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tr-TR" sz="2000" kern="1200" dirty="0" smtClean="0">
              <a:latin typeface="Calibri" pitchFamily="34" charset="0"/>
              <a:cs typeface="Calibri" pitchFamily="34" charset="0"/>
            </a:rPr>
            <a:t>1997</a:t>
          </a:r>
          <a:endParaRPr lang="tr-TR" sz="2000" kern="1200" dirty="0">
            <a:latin typeface="Calibri" pitchFamily="34" charset="0"/>
            <a:cs typeface="Calibri" pitchFamily="34" charset="0"/>
          </a:endParaRPr>
        </a:p>
      </dsp:txBody>
      <dsp:txXfrm>
        <a:off x="4099" y="0"/>
        <a:ext cx="1059930" cy="2117174"/>
      </dsp:txXfrm>
    </dsp:sp>
    <dsp:sp modelId="{F89C1C87-80D3-4876-B2B7-2B4A5CB56F2D}">
      <dsp:nvSpPr>
        <dsp:cNvPr id="0" name=""/>
        <dsp:cNvSpPr/>
      </dsp:nvSpPr>
      <dsp:spPr>
        <a:xfrm>
          <a:off x="269418" y="2381820"/>
          <a:ext cx="529293" cy="5292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43414-4F83-409E-B2D2-7174686BF41E}">
      <dsp:nvSpPr>
        <dsp:cNvPr id="0" name=""/>
        <dsp:cNvSpPr/>
      </dsp:nvSpPr>
      <dsp:spPr>
        <a:xfrm>
          <a:off x="1096940" y="3327594"/>
          <a:ext cx="4901452" cy="1914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just" defTabSz="1066800" rtl="0">
            <a:lnSpc>
              <a:spcPct val="90000"/>
            </a:lnSpc>
            <a:spcBef>
              <a:spcPct val="0"/>
            </a:spcBef>
            <a:spcAft>
              <a:spcPct val="35000"/>
            </a:spcAft>
          </a:pPr>
          <a:r>
            <a:rPr lang="tr-TR" sz="2400" kern="1200" dirty="0" smtClean="0">
              <a:latin typeface="Calibri" pitchFamily="34" charset="0"/>
              <a:cs typeface="Calibri" pitchFamily="34" charset="0"/>
            </a:rPr>
            <a:t>Hemşirelik Bölümünün mevcut 452 örgün-40 uzaktan eğitim öğrencisi vardır. </a:t>
          </a:r>
          <a:endParaRPr lang="tr-TR" sz="2400" kern="1200" dirty="0" smtClean="0">
            <a:latin typeface="Calibri" pitchFamily="34" charset="0"/>
            <a:cs typeface="Calibri" pitchFamily="34" charset="0"/>
          </a:endParaRPr>
        </a:p>
        <a:p>
          <a:pPr lvl="0" algn="just" defTabSz="1066800" rtl="0">
            <a:lnSpc>
              <a:spcPct val="90000"/>
            </a:lnSpc>
            <a:spcBef>
              <a:spcPct val="0"/>
            </a:spcBef>
            <a:spcAft>
              <a:spcPct val="35000"/>
            </a:spcAft>
          </a:pPr>
          <a:r>
            <a:rPr lang="tr-TR" sz="2400" kern="1200" dirty="0" smtClean="0">
              <a:latin typeface="Calibri" pitchFamily="34" charset="0"/>
              <a:cs typeface="Calibri" pitchFamily="34" charset="0"/>
            </a:rPr>
            <a:t>1997-2019 </a:t>
          </a:r>
          <a:r>
            <a:rPr lang="tr-TR" sz="2400" kern="1200" dirty="0" smtClean="0">
              <a:latin typeface="Calibri" pitchFamily="34" charset="0"/>
              <a:cs typeface="Calibri" pitchFamily="34" charset="0"/>
            </a:rPr>
            <a:t>yılları arasında toplam 897 hemşire mezun etmiştir.</a:t>
          </a:r>
          <a:endParaRPr lang="tr-TR" sz="2400" kern="1200" dirty="0">
            <a:latin typeface="Calibri" pitchFamily="34" charset="0"/>
            <a:cs typeface="Calibri" pitchFamily="34" charset="0"/>
          </a:endParaRPr>
        </a:p>
      </dsp:txBody>
      <dsp:txXfrm>
        <a:off x="1096940" y="3327594"/>
        <a:ext cx="4901452" cy="1914729"/>
      </dsp:txXfrm>
    </dsp:sp>
    <dsp:sp modelId="{36A2D05A-EAB5-4239-8FA6-235119906DF9}">
      <dsp:nvSpPr>
        <dsp:cNvPr id="0" name=""/>
        <dsp:cNvSpPr/>
      </dsp:nvSpPr>
      <dsp:spPr>
        <a:xfrm>
          <a:off x="3283020" y="2432431"/>
          <a:ext cx="529293" cy="5292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21B8C-5065-45B3-A0DF-BEFE2504AFF2}">
      <dsp:nvSpPr>
        <dsp:cNvPr id="0" name=""/>
        <dsp:cNvSpPr/>
      </dsp:nvSpPr>
      <dsp:spPr>
        <a:xfrm>
          <a:off x="6031303" y="0"/>
          <a:ext cx="1371236" cy="211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tr-TR" sz="2000" kern="1200" dirty="0" smtClean="0">
              <a:latin typeface="Calibri" pitchFamily="34" charset="0"/>
              <a:cs typeface="Calibri" pitchFamily="34" charset="0"/>
            </a:rPr>
            <a:t>2019</a:t>
          </a:r>
          <a:endParaRPr lang="tr-TR" sz="2000" kern="1200" dirty="0">
            <a:latin typeface="Calibri" pitchFamily="34" charset="0"/>
            <a:cs typeface="Calibri" pitchFamily="34" charset="0"/>
          </a:endParaRPr>
        </a:p>
      </dsp:txBody>
      <dsp:txXfrm>
        <a:off x="6031303" y="0"/>
        <a:ext cx="1371236" cy="2117174"/>
      </dsp:txXfrm>
    </dsp:sp>
    <dsp:sp modelId="{6B593455-AF6D-4E4C-9D6A-8C0B64A7EA8D}">
      <dsp:nvSpPr>
        <dsp:cNvPr id="0" name=""/>
        <dsp:cNvSpPr/>
      </dsp:nvSpPr>
      <dsp:spPr>
        <a:xfrm>
          <a:off x="6452275" y="2381820"/>
          <a:ext cx="529293" cy="5292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1C307-B880-487D-AD8E-84E7982F4406}">
      <dsp:nvSpPr>
        <dsp:cNvPr id="0" name=""/>
        <dsp:cNvSpPr/>
      </dsp:nvSpPr>
      <dsp:spPr>
        <a:xfrm>
          <a:off x="0" y="0"/>
          <a:ext cx="6583680" cy="1104291"/>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dirty="0" smtClean="0">
              <a:solidFill>
                <a:schemeClr val="tx1"/>
              </a:solidFill>
              <a:latin typeface="Calibri" pitchFamily="34" charset="0"/>
              <a:cs typeface="Calibri" pitchFamily="34" charset="0"/>
            </a:rPr>
            <a:t>Klinik Uygulama alanları;</a:t>
          </a:r>
          <a:endParaRPr lang="tr-TR" sz="2800" b="1" kern="1200" dirty="0">
            <a:solidFill>
              <a:schemeClr val="tx1"/>
            </a:solidFill>
            <a:latin typeface="Calibri" pitchFamily="34" charset="0"/>
            <a:cs typeface="Calibri" pitchFamily="34" charset="0"/>
          </a:endParaRPr>
        </a:p>
      </dsp:txBody>
      <dsp:txXfrm>
        <a:off x="32344" y="32344"/>
        <a:ext cx="5298750" cy="1039603"/>
      </dsp:txXfrm>
    </dsp:sp>
    <dsp:sp modelId="{793399C8-D804-46AD-BA22-8032BA12EBC4}">
      <dsp:nvSpPr>
        <dsp:cNvPr id="0" name=""/>
        <dsp:cNvSpPr/>
      </dsp:nvSpPr>
      <dsp:spPr>
        <a:xfrm>
          <a:off x="551383" y="1305071"/>
          <a:ext cx="6583680" cy="1104291"/>
        </a:xfrm>
        <a:prstGeom prst="roundRect">
          <a:avLst>
            <a:gd name="adj" fmla="val 10000"/>
          </a:avLst>
        </a:prstGeom>
        <a:solidFill>
          <a:schemeClr val="accent3">
            <a:hueOff val="3874869"/>
            <a:satOff val="-12382"/>
            <a:lumOff val="-31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b="1" kern="1200" dirty="0" smtClean="0">
              <a:solidFill>
                <a:schemeClr val="tx1"/>
              </a:solidFill>
              <a:latin typeface="Calibri" pitchFamily="34" charset="0"/>
              <a:cs typeface="Calibri" pitchFamily="34" charset="0"/>
            </a:rPr>
            <a:t>KSÜ Sağlık Uygulama ve Araştırma Hastanesi</a:t>
          </a:r>
        </a:p>
      </dsp:txBody>
      <dsp:txXfrm>
        <a:off x="583727" y="1337415"/>
        <a:ext cx="5249819" cy="1039603"/>
      </dsp:txXfrm>
    </dsp:sp>
    <dsp:sp modelId="{38607530-2638-47C4-B62A-34C0F46DAA26}">
      <dsp:nvSpPr>
        <dsp:cNvPr id="0" name=""/>
        <dsp:cNvSpPr/>
      </dsp:nvSpPr>
      <dsp:spPr>
        <a:xfrm>
          <a:off x="1094536" y="2610143"/>
          <a:ext cx="6583680" cy="1104291"/>
        </a:xfrm>
        <a:prstGeom prst="roundRect">
          <a:avLst>
            <a:gd name="adj" fmla="val 10000"/>
          </a:avLst>
        </a:prstGeom>
        <a:solidFill>
          <a:schemeClr val="accent3">
            <a:hueOff val="7749738"/>
            <a:satOff val="-24763"/>
            <a:lumOff val="-6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dirty="0" smtClean="0">
              <a:solidFill>
                <a:schemeClr val="tx1"/>
              </a:solidFill>
              <a:latin typeface="Calibri" pitchFamily="34" charset="0"/>
              <a:cs typeface="Calibri" pitchFamily="34" charset="0"/>
            </a:rPr>
            <a:t>Aile Sağlığı Merkezleri</a:t>
          </a:r>
          <a:endParaRPr lang="tr-TR" sz="2800" b="1" kern="1200" dirty="0">
            <a:solidFill>
              <a:schemeClr val="tx1"/>
            </a:solidFill>
            <a:latin typeface="Calibri" pitchFamily="34" charset="0"/>
            <a:cs typeface="Calibri" pitchFamily="34" charset="0"/>
          </a:endParaRPr>
        </a:p>
      </dsp:txBody>
      <dsp:txXfrm>
        <a:off x="1126880" y="2642487"/>
        <a:ext cx="5258049" cy="1039603"/>
      </dsp:txXfrm>
    </dsp:sp>
    <dsp:sp modelId="{B81F70AB-6FC3-49F1-B777-15F52BBE4077}">
      <dsp:nvSpPr>
        <dsp:cNvPr id="0" name=""/>
        <dsp:cNvSpPr/>
      </dsp:nvSpPr>
      <dsp:spPr>
        <a:xfrm>
          <a:off x="1645920" y="3915214"/>
          <a:ext cx="6583680" cy="1104291"/>
        </a:xfrm>
        <a:prstGeom prst="roundRect">
          <a:avLst>
            <a:gd name="adj" fmla="val 1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dirty="0" smtClean="0">
              <a:solidFill>
                <a:schemeClr val="tx1"/>
              </a:solidFill>
              <a:latin typeface="Calibri" pitchFamily="34" charset="0"/>
              <a:cs typeface="Calibri" pitchFamily="34" charset="0"/>
            </a:rPr>
            <a:t>İl </a:t>
          </a:r>
          <a:r>
            <a:rPr lang="tr-TR" sz="2800" b="1" kern="1200" dirty="0" smtClean="0">
              <a:solidFill>
                <a:schemeClr val="tx1"/>
              </a:solidFill>
              <a:latin typeface="Calibri" pitchFamily="34" charset="0"/>
              <a:cs typeface="Calibri" pitchFamily="34" charset="0"/>
            </a:rPr>
            <a:t>ve </a:t>
          </a:r>
          <a:r>
            <a:rPr lang="tr-TR" sz="2800" b="1" kern="1200" dirty="0" smtClean="0">
              <a:solidFill>
                <a:schemeClr val="tx1"/>
              </a:solidFill>
              <a:latin typeface="Calibri" pitchFamily="34" charset="0"/>
              <a:cs typeface="Calibri" pitchFamily="34" charset="0"/>
            </a:rPr>
            <a:t>İlçe Milli Eğitim Müdürlüğüne bağlı Anaokulları </a:t>
          </a:r>
          <a:endParaRPr lang="tr-TR" sz="2800" b="1" kern="1200" dirty="0">
            <a:solidFill>
              <a:schemeClr val="tx1"/>
            </a:solidFill>
            <a:latin typeface="Calibri" pitchFamily="34" charset="0"/>
            <a:cs typeface="Calibri" pitchFamily="34" charset="0"/>
          </a:endParaRPr>
        </a:p>
      </dsp:txBody>
      <dsp:txXfrm>
        <a:off x="1678264" y="3947558"/>
        <a:ext cx="5249819" cy="1039603"/>
      </dsp:txXfrm>
    </dsp:sp>
    <dsp:sp modelId="{7171597B-FC57-4AAF-B136-FF8436162E9F}">
      <dsp:nvSpPr>
        <dsp:cNvPr id="0" name=""/>
        <dsp:cNvSpPr/>
      </dsp:nvSpPr>
      <dsp:spPr>
        <a:xfrm>
          <a:off x="5865890" y="845786"/>
          <a:ext cx="717789" cy="717789"/>
        </a:xfrm>
        <a:prstGeom prst="downArrow">
          <a:avLst>
            <a:gd name="adj1" fmla="val 55000"/>
            <a:gd name="adj2" fmla="val 45000"/>
          </a:avLst>
        </a:prstGeom>
        <a:solidFill>
          <a:schemeClr val="accent3">
            <a:tint val="40000"/>
            <a:alpha val="90000"/>
            <a:hueOff val="0"/>
            <a:satOff val="0"/>
            <a:lumOff val="0"/>
            <a:alphaOff val="0"/>
          </a:schemeClr>
        </a:solid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6027393" y="845786"/>
        <a:ext cx="394783" cy="540136"/>
      </dsp:txXfrm>
    </dsp:sp>
    <dsp:sp modelId="{BBA94AC8-1FF1-44C7-B415-23B9B1AEEA4B}">
      <dsp:nvSpPr>
        <dsp:cNvPr id="0" name=""/>
        <dsp:cNvSpPr/>
      </dsp:nvSpPr>
      <dsp:spPr>
        <a:xfrm>
          <a:off x="6417273" y="2150858"/>
          <a:ext cx="717789" cy="717789"/>
        </a:xfrm>
        <a:prstGeom prst="downArrow">
          <a:avLst>
            <a:gd name="adj1" fmla="val 55000"/>
            <a:gd name="adj2" fmla="val 45000"/>
          </a:avLst>
        </a:prstGeom>
        <a:solidFill>
          <a:schemeClr val="accent3">
            <a:tint val="40000"/>
            <a:alpha val="90000"/>
            <a:hueOff val="6385568"/>
            <a:satOff val="-26549"/>
            <a:lumOff val="-2243"/>
            <a:alphaOff val="0"/>
          </a:schemeClr>
        </a:solidFill>
        <a:ln w="55000" cap="flat" cmpd="thickThin" algn="ctr">
          <a:solidFill>
            <a:schemeClr val="accent3">
              <a:tint val="40000"/>
              <a:alpha val="90000"/>
              <a:hueOff val="6385568"/>
              <a:satOff val="-26549"/>
              <a:lumOff val="-22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6578776" y="2150858"/>
        <a:ext cx="394783" cy="540136"/>
      </dsp:txXfrm>
    </dsp:sp>
    <dsp:sp modelId="{7E984E2B-1B01-47C2-A789-C53C67E96826}">
      <dsp:nvSpPr>
        <dsp:cNvPr id="0" name=""/>
        <dsp:cNvSpPr/>
      </dsp:nvSpPr>
      <dsp:spPr>
        <a:xfrm>
          <a:off x="6960427" y="3455929"/>
          <a:ext cx="717789" cy="717789"/>
        </a:xfrm>
        <a:prstGeom prst="downArrow">
          <a:avLst>
            <a:gd name="adj1" fmla="val 55000"/>
            <a:gd name="adj2" fmla="val 45000"/>
          </a:avLst>
        </a:prstGeom>
        <a:solidFill>
          <a:schemeClr val="accent3">
            <a:tint val="40000"/>
            <a:alpha val="90000"/>
            <a:hueOff val="12771136"/>
            <a:satOff val="-53098"/>
            <a:lumOff val="-4485"/>
            <a:alphaOff val="0"/>
          </a:schemeClr>
        </a:solidFill>
        <a:ln w="55000" cap="flat" cmpd="thickThin" algn="ctr">
          <a:solidFill>
            <a:schemeClr val="accent3">
              <a:tint val="40000"/>
              <a:alpha val="90000"/>
              <a:hueOff val="12771136"/>
              <a:satOff val="-53098"/>
              <a:lumOff val="-44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7121930" y="3455929"/>
        <a:ext cx="394783" cy="540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F8881-EE34-4609-B64D-8BCDD1C47AD6}">
      <dsp:nvSpPr>
        <dsp:cNvPr id="0" name=""/>
        <dsp:cNvSpPr/>
      </dsp:nvSpPr>
      <dsp:spPr>
        <a:xfrm>
          <a:off x="0" y="1587880"/>
          <a:ext cx="8229600" cy="211717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C666A-60EB-4C43-A1A2-B82410865840}">
      <dsp:nvSpPr>
        <dsp:cNvPr id="0" name=""/>
        <dsp:cNvSpPr/>
      </dsp:nvSpPr>
      <dsp:spPr>
        <a:xfrm>
          <a:off x="182961" y="0"/>
          <a:ext cx="1048791" cy="211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tr-TR" sz="2000" kern="1200" dirty="0" smtClean="0">
              <a:latin typeface="Calibri" pitchFamily="34" charset="0"/>
              <a:cs typeface="Calibri" pitchFamily="34" charset="0"/>
            </a:rPr>
            <a:t>1997</a:t>
          </a:r>
          <a:endParaRPr lang="tr-TR" sz="2000" kern="1200" dirty="0">
            <a:latin typeface="Calibri" pitchFamily="34" charset="0"/>
            <a:cs typeface="Calibri" pitchFamily="34" charset="0"/>
          </a:endParaRPr>
        </a:p>
      </dsp:txBody>
      <dsp:txXfrm>
        <a:off x="182961" y="0"/>
        <a:ext cx="1048791" cy="2117174"/>
      </dsp:txXfrm>
    </dsp:sp>
    <dsp:sp modelId="{F89C1C87-80D3-4876-B2B7-2B4A5CB56F2D}">
      <dsp:nvSpPr>
        <dsp:cNvPr id="0" name=""/>
        <dsp:cNvSpPr/>
      </dsp:nvSpPr>
      <dsp:spPr>
        <a:xfrm>
          <a:off x="261510" y="2381820"/>
          <a:ext cx="529293" cy="5292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43414-4F83-409E-B2D2-7174686BF41E}">
      <dsp:nvSpPr>
        <dsp:cNvPr id="0" name=""/>
        <dsp:cNvSpPr/>
      </dsp:nvSpPr>
      <dsp:spPr>
        <a:xfrm>
          <a:off x="1102992" y="3175760"/>
          <a:ext cx="5200654" cy="211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just" defTabSz="1066800" rtl="0">
            <a:lnSpc>
              <a:spcPct val="90000"/>
            </a:lnSpc>
            <a:spcBef>
              <a:spcPct val="0"/>
            </a:spcBef>
            <a:spcAft>
              <a:spcPct val="35000"/>
            </a:spcAft>
          </a:pPr>
          <a:r>
            <a:rPr lang="tr-TR" sz="2400" kern="1200" dirty="0" smtClean="0">
              <a:latin typeface="Calibri" pitchFamily="34" charset="0"/>
              <a:cs typeface="Calibri" pitchFamily="34" charset="0"/>
            </a:rPr>
            <a:t>Ebelik Bölümünün mevcut öğrenci sayısı </a:t>
          </a:r>
          <a:r>
            <a:rPr lang="tr-TR" sz="2400" kern="1200" dirty="0" smtClean="0">
              <a:latin typeface="Calibri" pitchFamily="34" charset="0"/>
              <a:cs typeface="Calibri" pitchFamily="34" charset="0"/>
            </a:rPr>
            <a:t>319’dur.</a:t>
          </a:r>
        </a:p>
        <a:p>
          <a:pPr lvl="0" algn="just" defTabSz="1066800" rtl="0">
            <a:lnSpc>
              <a:spcPct val="90000"/>
            </a:lnSpc>
            <a:spcBef>
              <a:spcPct val="0"/>
            </a:spcBef>
            <a:spcAft>
              <a:spcPct val="35000"/>
            </a:spcAft>
          </a:pPr>
          <a:r>
            <a:rPr lang="tr-TR" sz="2400" kern="1200" dirty="0" smtClean="0">
              <a:latin typeface="Calibri" pitchFamily="34" charset="0"/>
              <a:cs typeface="Calibri" pitchFamily="34" charset="0"/>
            </a:rPr>
            <a:t>1997-2019 </a:t>
          </a:r>
          <a:r>
            <a:rPr lang="tr-TR" sz="2400" kern="1200" dirty="0" smtClean="0">
              <a:latin typeface="Calibri" pitchFamily="34" charset="0"/>
              <a:cs typeface="Calibri" pitchFamily="34" charset="0"/>
            </a:rPr>
            <a:t>yılları arasında toplam 701 ebe mezun etmiştir.</a:t>
          </a:r>
          <a:endParaRPr lang="tr-TR" sz="2400" kern="1200" dirty="0">
            <a:latin typeface="Calibri" pitchFamily="34" charset="0"/>
            <a:cs typeface="Calibri" pitchFamily="34" charset="0"/>
          </a:endParaRPr>
        </a:p>
      </dsp:txBody>
      <dsp:txXfrm>
        <a:off x="1102992" y="3175760"/>
        <a:ext cx="5200654" cy="2117174"/>
      </dsp:txXfrm>
    </dsp:sp>
    <dsp:sp modelId="{36A2D05A-EAB5-4239-8FA6-235119906DF9}">
      <dsp:nvSpPr>
        <dsp:cNvPr id="0" name=""/>
        <dsp:cNvSpPr/>
      </dsp:nvSpPr>
      <dsp:spPr>
        <a:xfrm>
          <a:off x="3438673" y="2381820"/>
          <a:ext cx="529293" cy="5292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21B8C-5065-45B3-A0DF-BEFE2504AFF2}">
      <dsp:nvSpPr>
        <dsp:cNvPr id="0" name=""/>
        <dsp:cNvSpPr/>
      </dsp:nvSpPr>
      <dsp:spPr>
        <a:xfrm>
          <a:off x="6087617" y="0"/>
          <a:ext cx="1048791" cy="211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tr-TR" sz="2000" kern="1200" dirty="0" smtClean="0">
              <a:latin typeface="Calibri" pitchFamily="34" charset="0"/>
              <a:cs typeface="Calibri" pitchFamily="34" charset="0"/>
            </a:rPr>
            <a:t>2019</a:t>
          </a:r>
          <a:endParaRPr lang="tr-TR" sz="2000" kern="1200" dirty="0">
            <a:latin typeface="Calibri" pitchFamily="34" charset="0"/>
            <a:cs typeface="Calibri" pitchFamily="34" charset="0"/>
          </a:endParaRPr>
        </a:p>
      </dsp:txBody>
      <dsp:txXfrm>
        <a:off x="6087617" y="0"/>
        <a:ext cx="1048791" cy="2117174"/>
      </dsp:txXfrm>
    </dsp:sp>
    <dsp:sp modelId="{6B593455-AF6D-4E4C-9D6A-8C0B64A7EA8D}">
      <dsp:nvSpPr>
        <dsp:cNvPr id="0" name=""/>
        <dsp:cNvSpPr/>
      </dsp:nvSpPr>
      <dsp:spPr>
        <a:xfrm>
          <a:off x="6615835" y="2381820"/>
          <a:ext cx="529293" cy="5292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25199-D09F-43AF-B096-759969504904}">
      <dsp:nvSpPr>
        <dsp:cNvPr id="0" name=""/>
        <dsp:cNvSpPr/>
      </dsp:nvSpPr>
      <dsp:spPr>
        <a:xfrm>
          <a:off x="0" y="0"/>
          <a:ext cx="6583680" cy="1104291"/>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tx1"/>
              </a:solidFill>
              <a:latin typeface="Calibri" pitchFamily="34" charset="0"/>
              <a:cs typeface="Calibri" pitchFamily="34" charset="0"/>
            </a:rPr>
            <a:t>Klinik Uygulama alanları;</a:t>
          </a:r>
          <a:endParaRPr lang="tr-TR" sz="2400" b="1" kern="1200" dirty="0">
            <a:solidFill>
              <a:schemeClr val="tx1"/>
            </a:solidFill>
            <a:latin typeface="Calibri" pitchFamily="34" charset="0"/>
            <a:cs typeface="Calibri" pitchFamily="34" charset="0"/>
          </a:endParaRPr>
        </a:p>
      </dsp:txBody>
      <dsp:txXfrm>
        <a:off x="32344" y="32344"/>
        <a:ext cx="5298750" cy="1039603"/>
      </dsp:txXfrm>
    </dsp:sp>
    <dsp:sp modelId="{104E33FA-FE5E-4083-8DC0-63C3D06AB64F}">
      <dsp:nvSpPr>
        <dsp:cNvPr id="0" name=""/>
        <dsp:cNvSpPr/>
      </dsp:nvSpPr>
      <dsp:spPr>
        <a:xfrm>
          <a:off x="475308" y="1305071"/>
          <a:ext cx="6735828" cy="1104291"/>
        </a:xfrm>
        <a:prstGeom prst="roundRect">
          <a:avLst>
            <a:gd name="adj" fmla="val 10000"/>
          </a:avLst>
        </a:prstGeom>
        <a:solidFill>
          <a:schemeClr val="accent3">
            <a:hueOff val="3874869"/>
            <a:satOff val="-12382"/>
            <a:lumOff val="-31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tx1"/>
              </a:solidFill>
              <a:latin typeface="Calibri" pitchFamily="34" charset="0"/>
              <a:cs typeface="Calibri" pitchFamily="34" charset="0"/>
            </a:rPr>
            <a:t>Necip Fazıl Şehir Hastanesi </a:t>
          </a:r>
          <a:r>
            <a:rPr lang="tr-TR" sz="2400" b="1" kern="1200" dirty="0" smtClean="0">
              <a:solidFill>
                <a:schemeClr val="tx1"/>
              </a:solidFill>
              <a:latin typeface="Calibri" pitchFamily="34" charset="0"/>
              <a:cs typeface="Calibri" pitchFamily="34" charset="0"/>
            </a:rPr>
            <a:t>Kadın Doğum </a:t>
          </a:r>
          <a:r>
            <a:rPr lang="tr-TR" sz="2400" b="1" kern="1200" dirty="0" smtClean="0">
              <a:solidFill>
                <a:schemeClr val="tx1"/>
              </a:solidFill>
              <a:latin typeface="Calibri" pitchFamily="34" charset="0"/>
              <a:cs typeface="Calibri" pitchFamily="34" charset="0"/>
            </a:rPr>
            <a:t>ve Çocuk Hastanesi Ek Hizmet Binası</a:t>
          </a:r>
          <a:endParaRPr lang="tr-TR" sz="2400" b="1" kern="1200" dirty="0">
            <a:solidFill>
              <a:schemeClr val="tx1"/>
            </a:solidFill>
            <a:latin typeface="Calibri" pitchFamily="34" charset="0"/>
            <a:cs typeface="Calibri" pitchFamily="34" charset="0"/>
          </a:endParaRPr>
        </a:p>
      </dsp:txBody>
      <dsp:txXfrm>
        <a:off x="507652" y="1337415"/>
        <a:ext cx="5372637" cy="1039603"/>
      </dsp:txXfrm>
    </dsp:sp>
    <dsp:sp modelId="{B69F3A41-C53B-4BFF-8296-B0C3CEA3239C}">
      <dsp:nvSpPr>
        <dsp:cNvPr id="0" name=""/>
        <dsp:cNvSpPr/>
      </dsp:nvSpPr>
      <dsp:spPr>
        <a:xfrm>
          <a:off x="1094536" y="2610143"/>
          <a:ext cx="6583680" cy="1104291"/>
        </a:xfrm>
        <a:prstGeom prst="roundRect">
          <a:avLst>
            <a:gd name="adj" fmla="val 10000"/>
          </a:avLst>
        </a:prstGeom>
        <a:solidFill>
          <a:schemeClr val="accent3">
            <a:hueOff val="7749738"/>
            <a:satOff val="-24763"/>
            <a:lumOff val="-6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tx1"/>
              </a:solidFill>
              <a:latin typeface="Calibri" pitchFamily="34" charset="0"/>
              <a:cs typeface="Calibri" pitchFamily="34" charset="0"/>
            </a:rPr>
            <a:t>KSÜ Sağlık Uygulama ve Araştırma Hastanesi</a:t>
          </a:r>
          <a:endParaRPr lang="tr-TR" sz="2400" b="1" kern="1200" dirty="0">
            <a:solidFill>
              <a:schemeClr val="tx1"/>
            </a:solidFill>
            <a:latin typeface="Calibri" pitchFamily="34" charset="0"/>
            <a:cs typeface="Calibri" pitchFamily="34" charset="0"/>
          </a:endParaRPr>
        </a:p>
      </dsp:txBody>
      <dsp:txXfrm>
        <a:off x="1126880" y="2642487"/>
        <a:ext cx="5258049" cy="1039603"/>
      </dsp:txXfrm>
    </dsp:sp>
    <dsp:sp modelId="{2A1EA115-C093-460A-ABCC-5600E2E012A5}">
      <dsp:nvSpPr>
        <dsp:cNvPr id="0" name=""/>
        <dsp:cNvSpPr/>
      </dsp:nvSpPr>
      <dsp:spPr>
        <a:xfrm>
          <a:off x="1645920" y="3915214"/>
          <a:ext cx="6583680" cy="1104291"/>
        </a:xfrm>
        <a:prstGeom prst="roundRect">
          <a:avLst>
            <a:gd name="adj" fmla="val 1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tx1"/>
              </a:solidFill>
              <a:latin typeface="Calibri" pitchFamily="34" charset="0"/>
              <a:cs typeface="Calibri" pitchFamily="34" charset="0"/>
            </a:rPr>
            <a:t>Aile sağlığı merkezleri</a:t>
          </a:r>
          <a:endParaRPr lang="tr-TR" sz="2400" b="1" kern="1200" dirty="0">
            <a:solidFill>
              <a:schemeClr val="tx1"/>
            </a:solidFill>
            <a:latin typeface="Calibri" pitchFamily="34" charset="0"/>
            <a:cs typeface="Calibri" pitchFamily="34" charset="0"/>
          </a:endParaRPr>
        </a:p>
      </dsp:txBody>
      <dsp:txXfrm>
        <a:off x="1678264" y="3947558"/>
        <a:ext cx="5249819" cy="1039603"/>
      </dsp:txXfrm>
    </dsp:sp>
    <dsp:sp modelId="{161C43FF-F74B-4852-89AA-48AEB0B6EA1E}">
      <dsp:nvSpPr>
        <dsp:cNvPr id="0" name=""/>
        <dsp:cNvSpPr/>
      </dsp:nvSpPr>
      <dsp:spPr>
        <a:xfrm>
          <a:off x="5865890" y="845786"/>
          <a:ext cx="717789" cy="717789"/>
        </a:xfrm>
        <a:prstGeom prst="downArrow">
          <a:avLst>
            <a:gd name="adj1" fmla="val 55000"/>
            <a:gd name="adj2" fmla="val 45000"/>
          </a:avLst>
        </a:prstGeom>
        <a:solidFill>
          <a:schemeClr val="accent3">
            <a:tint val="40000"/>
            <a:alpha val="90000"/>
            <a:hueOff val="0"/>
            <a:satOff val="0"/>
            <a:lumOff val="0"/>
            <a:alphaOff val="0"/>
          </a:schemeClr>
        </a:solid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6027393" y="845786"/>
        <a:ext cx="394783" cy="540136"/>
      </dsp:txXfrm>
    </dsp:sp>
    <dsp:sp modelId="{0861FB35-D903-472E-89E5-6DB3BA3419F8}">
      <dsp:nvSpPr>
        <dsp:cNvPr id="0" name=""/>
        <dsp:cNvSpPr/>
      </dsp:nvSpPr>
      <dsp:spPr>
        <a:xfrm>
          <a:off x="6417273" y="2150858"/>
          <a:ext cx="717789" cy="717789"/>
        </a:xfrm>
        <a:prstGeom prst="downArrow">
          <a:avLst>
            <a:gd name="adj1" fmla="val 55000"/>
            <a:gd name="adj2" fmla="val 45000"/>
          </a:avLst>
        </a:prstGeom>
        <a:solidFill>
          <a:schemeClr val="accent3">
            <a:tint val="40000"/>
            <a:alpha val="90000"/>
            <a:hueOff val="6385568"/>
            <a:satOff val="-26549"/>
            <a:lumOff val="-2243"/>
            <a:alphaOff val="0"/>
          </a:schemeClr>
        </a:solidFill>
        <a:ln w="55000" cap="flat" cmpd="thickThin" algn="ctr">
          <a:solidFill>
            <a:schemeClr val="accent3">
              <a:tint val="40000"/>
              <a:alpha val="90000"/>
              <a:hueOff val="6385568"/>
              <a:satOff val="-26549"/>
              <a:lumOff val="-22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6578776" y="2150858"/>
        <a:ext cx="394783" cy="540136"/>
      </dsp:txXfrm>
    </dsp:sp>
    <dsp:sp modelId="{53390430-58EB-464A-B42E-3B3A996F3D06}">
      <dsp:nvSpPr>
        <dsp:cNvPr id="0" name=""/>
        <dsp:cNvSpPr/>
      </dsp:nvSpPr>
      <dsp:spPr>
        <a:xfrm>
          <a:off x="6960427" y="3455929"/>
          <a:ext cx="717789" cy="717789"/>
        </a:xfrm>
        <a:prstGeom prst="downArrow">
          <a:avLst>
            <a:gd name="adj1" fmla="val 55000"/>
            <a:gd name="adj2" fmla="val 45000"/>
          </a:avLst>
        </a:prstGeom>
        <a:solidFill>
          <a:schemeClr val="accent3">
            <a:tint val="40000"/>
            <a:alpha val="90000"/>
            <a:hueOff val="12771136"/>
            <a:satOff val="-53098"/>
            <a:lumOff val="-4485"/>
            <a:alphaOff val="0"/>
          </a:schemeClr>
        </a:solidFill>
        <a:ln w="55000" cap="flat" cmpd="thickThin" algn="ctr">
          <a:solidFill>
            <a:schemeClr val="accent3">
              <a:tint val="40000"/>
              <a:alpha val="90000"/>
              <a:hueOff val="12771136"/>
              <a:satOff val="-53098"/>
              <a:lumOff val="-44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7121930" y="3455929"/>
        <a:ext cx="394783" cy="540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FDCEA-1A01-4C51-8005-D0BE4C9424DA}">
      <dsp:nvSpPr>
        <dsp:cNvPr id="0" name=""/>
        <dsp:cNvSpPr/>
      </dsp:nvSpPr>
      <dsp:spPr>
        <a:xfrm>
          <a:off x="0" y="0"/>
          <a:ext cx="6426714" cy="1847005"/>
        </a:xfrm>
        <a:prstGeom prst="roundRect">
          <a:avLst>
            <a:gd name="adj" fmla="val 10000"/>
          </a:avLst>
        </a:prstGeom>
        <a:solidFill>
          <a:schemeClr val="accent2">
            <a:shade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dirty="0" smtClean="0">
              <a:solidFill>
                <a:schemeClr val="bg1"/>
              </a:solidFill>
              <a:latin typeface="Calibri" pitchFamily="34" charset="0"/>
              <a:cs typeface="Calibri" pitchFamily="34" charset="0"/>
            </a:rPr>
            <a:t>Öğrencilerin GENEL NOT ORTALAMASI ile </a:t>
          </a:r>
          <a:endParaRPr lang="tr-TR" sz="2800" b="1" kern="1200" dirty="0">
            <a:solidFill>
              <a:schemeClr val="bg1"/>
            </a:solidFill>
            <a:latin typeface="Calibri" pitchFamily="34" charset="0"/>
            <a:cs typeface="Calibri" pitchFamily="34" charset="0"/>
          </a:endParaRPr>
        </a:p>
      </dsp:txBody>
      <dsp:txXfrm>
        <a:off x="54097" y="54097"/>
        <a:ext cx="4517689" cy="1738811"/>
      </dsp:txXfrm>
    </dsp:sp>
    <dsp:sp modelId="{38589793-3CD9-4D97-A54F-7C863B4D4021}">
      <dsp:nvSpPr>
        <dsp:cNvPr id="0" name=""/>
        <dsp:cNvSpPr/>
      </dsp:nvSpPr>
      <dsp:spPr>
        <a:xfrm>
          <a:off x="1134125" y="2257450"/>
          <a:ext cx="6426714" cy="1847005"/>
        </a:xfrm>
        <a:prstGeom prst="roundRect">
          <a:avLst>
            <a:gd name="adj" fmla="val 10000"/>
          </a:avLst>
        </a:prstGeom>
        <a:solidFill>
          <a:schemeClr val="accent2">
            <a:shade val="50000"/>
            <a:hueOff val="128361"/>
            <a:satOff val="-20484"/>
            <a:lumOff val="5028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smtClean="0">
              <a:solidFill>
                <a:schemeClr val="tx1"/>
              </a:solidFill>
              <a:latin typeface="Calibri" pitchFamily="34" charset="0"/>
              <a:cs typeface="Calibri" pitchFamily="34" charset="0"/>
            </a:rPr>
            <a:t>MERKEZİ </a:t>
          </a:r>
          <a:r>
            <a:rPr lang="tr-TR" sz="2800" b="1" kern="1200" smtClean="0">
              <a:solidFill>
                <a:schemeClr val="tx1"/>
              </a:solidFill>
              <a:latin typeface="Calibri" pitchFamily="34" charset="0"/>
              <a:cs typeface="Calibri" pitchFamily="34" charset="0"/>
            </a:rPr>
            <a:t>YERLEŞTİRME PUANI </a:t>
          </a:r>
          <a:r>
            <a:rPr lang="tr-TR" sz="2800" b="1" kern="1200" dirty="0" smtClean="0">
              <a:solidFill>
                <a:schemeClr val="tx1"/>
              </a:solidFill>
              <a:latin typeface="Calibri" pitchFamily="34" charset="0"/>
              <a:cs typeface="Calibri" pitchFamily="34" charset="0"/>
            </a:rPr>
            <a:t>İLE yatay geçiş hakkı vardır.</a:t>
          </a:r>
          <a:endParaRPr lang="tr-TR" sz="2800" b="1" kern="1200" dirty="0">
            <a:solidFill>
              <a:schemeClr val="tx1"/>
            </a:solidFill>
            <a:latin typeface="Calibri" pitchFamily="34" charset="0"/>
            <a:cs typeface="Calibri" pitchFamily="34" charset="0"/>
          </a:endParaRPr>
        </a:p>
      </dsp:txBody>
      <dsp:txXfrm>
        <a:off x="1188222" y="2311547"/>
        <a:ext cx="3983840" cy="1738811"/>
      </dsp:txXfrm>
    </dsp:sp>
    <dsp:sp modelId="{1E3FAE9F-E76C-4E18-BF29-9859528FD536}">
      <dsp:nvSpPr>
        <dsp:cNvPr id="0" name=""/>
        <dsp:cNvSpPr/>
      </dsp:nvSpPr>
      <dsp:spPr>
        <a:xfrm>
          <a:off x="5226160" y="1451951"/>
          <a:ext cx="1200553" cy="1200553"/>
        </a:xfrm>
        <a:prstGeom prst="downArrow">
          <a:avLst>
            <a:gd name="adj1" fmla="val 55000"/>
            <a:gd name="adj2" fmla="val 45000"/>
          </a:avLst>
        </a:prstGeom>
        <a:solidFill>
          <a:schemeClr val="accent2">
            <a:alpha val="90000"/>
            <a:tint val="55000"/>
            <a:hueOff val="0"/>
            <a:satOff val="0"/>
            <a:lumOff val="0"/>
            <a:alphaOff val="0"/>
          </a:schemeClr>
        </a:solidFill>
        <a:ln w="55000" cap="flat" cmpd="thickThin"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5496284" y="1451951"/>
        <a:ext cx="660305" cy="903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58A65-EFBD-4EF5-9B30-67EE76FCC445}">
      <dsp:nvSpPr>
        <dsp:cNvPr id="0" name=""/>
        <dsp:cNvSpPr/>
      </dsp:nvSpPr>
      <dsp:spPr>
        <a:xfrm>
          <a:off x="0" y="0"/>
          <a:ext cx="7201640" cy="1521629"/>
        </a:xfrm>
        <a:prstGeom prst="roundRect">
          <a:avLst>
            <a:gd name="adj" fmla="val 10000"/>
          </a:avLst>
        </a:prstGeom>
        <a:solidFill>
          <a:schemeClr val="accent1">
            <a:shade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latin typeface="Calibri" pitchFamily="34" charset="0"/>
              <a:cs typeface="Calibri" pitchFamily="34" charset="0"/>
            </a:rPr>
            <a:t>İnsanoğlu var olduğu sürece sağlık kuruluşları da var olacaktır. Bireylerin sağlıklı olma hakkına hizmet eden hemşirelik ve ebelik mesleği hastaneler ve diğer sağlık kuruluşları var olduğu sürece önemini yitirmeyecektir. </a:t>
          </a:r>
          <a:endParaRPr lang="tr-TR" sz="2000" b="1" kern="1200" dirty="0">
            <a:latin typeface="Calibri" pitchFamily="34" charset="0"/>
            <a:cs typeface="Calibri" pitchFamily="34" charset="0"/>
          </a:endParaRPr>
        </a:p>
      </dsp:txBody>
      <dsp:txXfrm>
        <a:off x="44567" y="44567"/>
        <a:ext cx="5559683" cy="1432495"/>
      </dsp:txXfrm>
    </dsp:sp>
    <dsp:sp modelId="{B33E3235-C225-4ADE-A11F-D4207A359B7A}">
      <dsp:nvSpPr>
        <dsp:cNvPr id="0" name=""/>
        <dsp:cNvSpPr/>
      </dsp:nvSpPr>
      <dsp:spPr>
        <a:xfrm>
          <a:off x="635438" y="1775234"/>
          <a:ext cx="7201640" cy="1521629"/>
        </a:xfrm>
        <a:prstGeom prst="roundRect">
          <a:avLst>
            <a:gd name="adj" fmla="val 10000"/>
          </a:avLst>
        </a:prstGeom>
        <a:solidFill>
          <a:schemeClr val="accent1">
            <a:shade val="50000"/>
            <a:hueOff val="230774"/>
            <a:satOff val="-16855"/>
            <a:lumOff val="306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tx1"/>
              </a:solidFill>
              <a:latin typeface="Calibri" pitchFamily="34" charset="0"/>
              <a:cs typeface="Calibri" pitchFamily="34" charset="0"/>
            </a:rPr>
            <a:t>Her geçen gün artan sağlık kuruluşlarına paralel olarak hemşirelik ve ebelik mesleğine de ihtiyacı doğurmaktadır.</a:t>
          </a:r>
          <a:endParaRPr lang="tr-TR" sz="2400" b="1" kern="1200" dirty="0">
            <a:solidFill>
              <a:schemeClr val="tx1"/>
            </a:solidFill>
            <a:latin typeface="Calibri" pitchFamily="34" charset="0"/>
            <a:cs typeface="Calibri" pitchFamily="34" charset="0"/>
          </a:endParaRPr>
        </a:p>
      </dsp:txBody>
      <dsp:txXfrm>
        <a:off x="680005" y="1819801"/>
        <a:ext cx="5488008" cy="1432495"/>
      </dsp:txXfrm>
    </dsp:sp>
    <dsp:sp modelId="{D323FF3D-8266-44FF-B7F1-1CA040E89444}">
      <dsp:nvSpPr>
        <dsp:cNvPr id="0" name=""/>
        <dsp:cNvSpPr/>
      </dsp:nvSpPr>
      <dsp:spPr>
        <a:xfrm>
          <a:off x="1270877" y="3550468"/>
          <a:ext cx="7201640" cy="1521629"/>
        </a:xfrm>
        <a:prstGeom prst="roundRect">
          <a:avLst>
            <a:gd name="adj" fmla="val 10000"/>
          </a:avLst>
        </a:prstGeom>
        <a:solidFill>
          <a:schemeClr val="bg2">
            <a:lumMod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tr-TR" sz="1900" b="1" kern="1200" dirty="0" smtClean="0">
              <a:latin typeface="Calibri" pitchFamily="34" charset="0"/>
              <a:cs typeface="Calibri" pitchFamily="34" charset="0"/>
            </a:rPr>
            <a:t>Kamu hastanelerinde, özel hastanelerde, sağlık kuruluşlarında, aile sağlığı merkezlerinde, okullarda, fabrika ve iş yeri gibi çok geniş alanlarda sağlık personel olarak istihdam edilme imkanı mevcuttur.</a:t>
          </a:r>
          <a:endParaRPr lang="tr-TR" sz="1900" b="1" kern="1200" dirty="0">
            <a:latin typeface="Calibri" pitchFamily="34" charset="0"/>
            <a:cs typeface="Calibri" pitchFamily="34" charset="0"/>
          </a:endParaRPr>
        </a:p>
      </dsp:txBody>
      <dsp:txXfrm>
        <a:off x="1315444" y="3595035"/>
        <a:ext cx="5488008" cy="1432495"/>
      </dsp:txXfrm>
    </dsp:sp>
    <dsp:sp modelId="{ADCE66E1-B18C-4376-AFFE-1869CCCAFE8C}">
      <dsp:nvSpPr>
        <dsp:cNvPr id="0" name=""/>
        <dsp:cNvSpPr/>
      </dsp:nvSpPr>
      <dsp:spPr>
        <a:xfrm>
          <a:off x="6212581" y="1153902"/>
          <a:ext cx="989059" cy="989059"/>
        </a:xfrm>
        <a:prstGeom prst="downArrow">
          <a:avLst>
            <a:gd name="adj1" fmla="val 55000"/>
            <a:gd name="adj2" fmla="val 45000"/>
          </a:avLst>
        </a:prstGeom>
        <a:solidFill>
          <a:schemeClr val="accent1">
            <a:alpha val="90000"/>
            <a:tint val="55000"/>
            <a:hueOff val="0"/>
            <a:satOff val="0"/>
            <a:lumOff val="0"/>
            <a:alphaOff val="0"/>
          </a:schemeClr>
        </a:solidFill>
        <a:ln w="55000" cap="flat" cmpd="thickThin"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6435119" y="1153902"/>
        <a:ext cx="543983" cy="744267"/>
      </dsp:txXfrm>
    </dsp:sp>
    <dsp:sp modelId="{E8F09A3B-B491-48B1-8277-6B55C3082086}">
      <dsp:nvSpPr>
        <dsp:cNvPr id="0" name=""/>
        <dsp:cNvSpPr/>
      </dsp:nvSpPr>
      <dsp:spPr>
        <a:xfrm>
          <a:off x="6848020" y="2918992"/>
          <a:ext cx="989059" cy="989059"/>
        </a:xfrm>
        <a:prstGeom prst="downArrow">
          <a:avLst>
            <a:gd name="adj1" fmla="val 55000"/>
            <a:gd name="adj2" fmla="val 45000"/>
          </a:avLst>
        </a:prstGeom>
        <a:solidFill>
          <a:schemeClr val="accent1">
            <a:alpha val="90000"/>
            <a:tint val="55000"/>
            <a:hueOff val="0"/>
            <a:satOff val="0"/>
            <a:lumOff val="0"/>
            <a:alphaOff val="0"/>
          </a:schemeClr>
        </a:solidFill>
        <a:ln w="55000" cap="flat" cmpd="thickThin"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7070558" y="2918992"/>
        <a:ext cx="543983" cy="7442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pPr/>
              <a:t>19.07.2019</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pPr/>
              <a:t>‹#›</a:t>
            </a:fld>
            <a:endParaRPr lang="tr-T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19.07.2019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19.07.2019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rgbClr val="231F20"/>
                </a:solidFill>
                <a:latin typeface="Verdana"/>
                <a:cs typeface="Verdana"/>
              </a:defRPr>
            </a:lvl1pPr>
          </a:lstStyle>
          <a:p>
            <a:endParaRPr/>
          </a:p>
        </p:txBody>
      </p:sp>
      <p:sp>
        <p:nvSpPr>
          <p:cNvPr id="3" name="Holder 3"/>
          <p:cNvSpPr>
            <a:spLocks noGrp="1"/>
          </p:cNvSpPr>
          <p:nvPr>
            <p:ph sz="half" idx="2"/>
          </p:nvPr>
        </p:nvSpPr>
        <p:spPr>
          <a:xfrm>
            <a:off x="457200" y="1577340"/>
            <a:ext cx="3977639" cy="4154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39" cy="4154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7/19/2019</a:t>
            </a:fld>
            <a:endParaRPr lang="en-US"/>
          </a:p>
        </p:txBody>
      </p:sp>
      <p:sp>
        <p:nvSpPr>
          <p:cNvPr id="7" name="Holder 7"/>
          <p:cNvSpPr>
            <a:spLocks noGrp="1"/>
          </p:cNvSpPr>
          <p:nvPr>
            <p:ph type="sldNum" sz="quarter" idx="7"/>
          </p:nvPr>
        </p:nvSpPr>
        <p:spPr/>
        <p:txBody>
          <a:bodyPr lIns="0" tIns="0" rIns="0" bIns="0"/>
          <a:lstStyle>
            <a:lvl1pPr marL="25644">
              <a:spcBef>
                <a:spcPts val="283"/>
              </a:spcBef>
              <a:defRPr sz="1100" b="0" i="0" spc="-5" dirty="0">
                <a:solidFill>
                  <a:srgbClr val="231F20"/>
                </a:solidFill>
                <a:latin typeface="Arial"/>
                <a:cs typeface="Arial"/>
              </a:defRPr>
            </a:lvl1pPr>
          </a:lstStyle>
          <a:p>
            <a:fld id="{81D60167-4931-47E6-BA6A-407CBD079E47}" type="slidenum">
              <a:rPr lang="tr-TR" smtClean="0"/>
              <a:pPr/>
              <a:t>‹#›</a:t>
            </a:fld>
            <a:endParaRPr lang="tr-TR"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19.07.2019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7" name="Başlık 6"/>
          <p:cNvSpPr>
            <a:spLocks noGrp="1"/>
          </p:cNvSpPr>
          <p:nvPr>
            <p:ph type="title"/>
          </p:nvPr>
        </p:nvSpPr>
        <p:spPr/>
        <p:txBody>
          <a:bodyPr rtlCol="0"/>
          <a:lstStyle/>
          <a:p>
            <a:r>
              <a:rPr kumimoji="0" lang="tr-TR"/>
              <a:t>Asıl başlık stili için tıklatın</a:t>
            </a:r>
            <a:endParaRPr kumimoji="0"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19.07.2019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19.07.2019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
        <p:nvSpPr>
          <p:cNvPr id="8" name="Başlık 7"/>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pPr/>
              <a:t>19.07.2019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3720DD-5B6D-40BF-8493-A6B52D484E6B}" type="datetimeFigureOut">
              <a:rPr lang="tr-TR" smtClean="0"/>
              <a:pPr/>
              <a:t>19.07.2019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
        <p:nvSpPr>
          <p:cNvPr id="6" name="Başlık 5"/>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19.07.2019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p>
            <a:fld id="{A23720DD-5B6D-40BF-8493-A6B52D484E6B}" type="datetimeFigureOut">
              <a:rPr lang="tr-TR" smtClean="0"/>
              <a:pPr/>
              <a:t>19.07.2019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pPr/>
              <a:t>19.07.2019</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pPr/>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pPr/>
              <a:t>19.07.2019</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ransition advClick="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sz="2800" dirty="0">
                <a:latin typeface="Calibri" pitchFamily="34" charset="0"/>
                <a:cs typeface="Calibri" pitchFamily="34" charset="0"/>
              </a:rPr>
              <a:t/>
            </a:r>
            <a:br>
              <a:rPr lang="tr-TR" sz="2800" dirty="0">
                <a:latin typeface="Calibri" pitchFamily="34" charset="0"/>
                <a:cs typeface="Calibri" pitchFamily="34" charset="0"/>
              </a:rPr>
            </a:br>
            <a:r>
              <a:rPr lang="tr-TR" sz="2800" dirty="0">
                <a:latin typeface="Calibri" pitchFamily="34" charset="0"/>
                <a:cs typeface="Calibri" pitchFamily="34" charset="0"/>
              </a:rPr>
              <a:t/>
            </a:r>
            <a:br>
              <a:rPr lang="tr-TR" sz="2800" dirty="0">
                <a:latin typeface="Calibri" pitchFamily="34" charset="0"/>
                <a:cs typeface="Calibri" pitchFamily="34" charset="0"/>
              </a:rPr>
            </a:br>
            <a:r>
              <a:rPr lang="tr-TR" sz="2800" dirty="0">
                <a:latin typeface="Calibri" pitchFamily="34" charset="0"/>
                <a:cs typeface="Calibri" pitchFamily="34" charset="0"/>
              </a:rPr>
              <a:t/>
            </a:r>
            <a:br>
              <a:rPr lang="tr-TR" sz="2800" dirty="0">
                <a:latin typeface="Calibri" pitchFamily="34" charset="0"/>
                <a:cs typeface="Calibri" pitchFamily="34" charset="0"/>
              </a:rPr>
            </a:br>
            <a:r>
              <a:rPr lang="tr-TR" sz="2800" dirty="0">
                <a:latin typeface="Calibri" pitchFamily="34" charset="0"/>
                <a:cs typeface="Calibri" pitchFamily="34" charset="0"/>
              </a:rPr>
              <a:t/>
            </a:r>
            <a:br>
              <a:rPr lang="tr-TR" sz="2800" dirty="0">
                <a:latin typeface="Calibri" pitchFamily="34" charset="0"/>
                <a:cs typeface="Calibri" pitchFamily="34" charset="0"/>
              </a:rPr>
            </a:br>
            <a:r>
              <a:rPr lang="tr-TR" sz="2800" dirty="0">
                <a:latin typeface="Calibri" pitchFamily="34" charset="0"/>
                <a:cs typeface="Calibri" pitchFamily="34" charset="0"/>
              </a:rPr>
              <a:t/>
            </a:r>
            <a:br>
              <a:rPr lang="tr-TR" sz="2800" dirty="0">
                <a:latin typeface="Calibri" pitchFamily="34" charset="0"/>
                <a:cs typeface="Calibri" pitchFamily="34" charset="0"/>
              </a:rPr>
            </a:br>
            <a:endParaRPr lang="tr-TR" sz="2800" dirty="0">
              <a:latin typeface="Calibri" pitchFamily="34" charset="0"/>
              <a:cs typeface="Calibri" pitchFamily="34" charset="0"/>
            </a:endParaRPr>
          </a:p>
        </p:txBody>
      </p:sp>
      <p:sp>
        <p:nvSpPr>
          <p:cNvPr id="3" name="Alt Başlık 2"/>
          <p:cNvSpPr>
            <a:spLocks noGrp="1"/>
          </p:cNvSpPr>
          <p:nvPr>
            <p:ph type="subTitle" idx="1"/>
          </p:nvPr>
        </p:nvSpPr>
        <p:spPr>
          <a:xfrm>
            <a:off x="467544" y="3212976"/>
            <a:ext cx="8424936" cy="1598335"/>
          </a:xfrm>
        </p:spPr>
        <p:txBody>
          <a:bodyPr>
            <a:normAutofit/>
          </a:bodyPr>
          <a:lstStyle/>
          <a:p>
            <a:pPr algn="ctr"/>
            <a:endParaRPr lang="tr-TR" sz="2800" b="1" dirty="0" smtClean="0">
              <a:latin typeface="Calibri" pitchFamily="34" charset="0"/>
              <a:cs typeface="Calibri" pitchFamily="34" charset="0"/>
            </a:endParaRPr>
          </a:p>
          <a:p>
            <a:pPr algn="ctr"/>
            <a:r>
              <a:rPr lang="tr-TR" sz="2800" b="1" dirty="0" smtClean="0">
                <a:solidFill>
                  <a:schemeClr val="tx1"/>
                </a:solidFill>
                <a:latin typeface="Calibri" pitchFamily="34" charset="0"/>
                <a:cs typeface="Calibri" pitchFamily="34" charset="0"/>
              </a:rPr>
              <a:t>KAHRAMANMARAŞ </a:t>
            </a:r>
            <a:r>
              <a:rPr lang="tr-TR" sz="2800" b="1" dirty="0">
                <a:solidFill>
                  <a:schemeClr val="tx1"/>
                </a:solidFill>
                <a:latin typeface="Calibri" pitchFamily="34" charset="0"/>
                <a:cs typeface="Calibri" pitchFamily="34" charset="0"/>
              </a:rPr>
              <a:t>SÜTÇÜ İMAM ÜNİVERSİTESİ</a:t>
            </a:r>
            <a:endParaRPr lang="tr-TR" sz="2800" b="1" dirty="0" smtClean="0">
              <a:solidFill>
                <a:schemeClr val="tx1"/>
              </a:solidFill>
              <a:latin typeface="Calibri" pitchFamily="34" charset="0"/>
              <a:cs typeface="Calibri" pitchFamily="34" charset="0"/>
            </a:endParaRPr>
          </a:p>
          <a:p>
            <a:pPr algn="ctr"/>
            <a:r>
              <a:rPr lang="tr-TR" sz="2800" b="1" dirty="0" smtClean="0">
                <a:solidFill>
                  <a:schemeClr val="tx1"/>
                </a:solidFill>
                <a:latin typeface="Calibri" pitchFamily="34" charset="0"/>
                <a:cs typeface="Calibri" pitchFamily="34" charset="0"/>
              </a:rPr>
              <a:t>SAĞLIK BİLİMLERİ FAKÜLTESİ</a:t>
            </a:r>
            <a:endParaRPr lang="tr-TR" sz="2800" b="1" dirty="0">
              <a:solidFill>
                <a:schemeClr val="tx1"/>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3108" y="857233"/>
            <a:ext cx="2024063" cy="2000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1"/>
          <p:cNvPicPr>
            <a:picLocks noChangeAspect="1" noChangeArrowheads="1"/>
          </p:cNvPicPr>
          <p:nvPr/>
        </p:nvPicPr>
        <p:blipFill>
          <a:blip r:embed="rId4" cstate="print"/>
          <a:srcRect/>
          <a:stretch>
            <a:fillRect/>
          </a:stretch>
        </p:blipFill>
        <p:spPr bwMode="auto">
          <a:xfrm>
            <a:off x="4857752" y="904836"/>
            <a:ext cx="2071702" cy="2095536"/>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312849241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928670"/>
            <a:ext cx="8229600" cy="1018978"/>
          </a:xfrm>
        </p:spPr>
        <p:txBody>
          <a:bodyPr/>
          <a:lstStyle/>
          <a:p>
            <a:endParaRPr lang="tr-TR" dirty="0" smtClean="0">
              <a:latin typeface="Calibri" pitchFamily="34" charset="0"/>
              <a:cs typeface="Calibri" pitchFamily="34" charset="0"/>
            </a:endParaRPr>
          </a:p>
          <a:p>
            <a:pPr>
              <a:buSzPct val="100000"/>
            </a:pPr>
            <a:r>
              <a:rPr lang="tr-TR" sz="2800" b="1" dirty="0" smtClean="0">
                <a:latin typeface="Calibri" pitchFamily="34" charset="0"/>
                <a:cs typeface="Calibri" pitchFamily="34" charset="0"/>
              </a:rPr>
              <a:t>2018 PUANI ARALIKLARI:</a:t>
            </a:r>
            <a:endParaRPr lang="tr-TR" sz="2800" b="1" dirty="0">
              <a:latin typeface="Calibri" pitchFamily="34" charset="0"/>
              <a:cs typeface="Calibri" pitchFamily="34" charset="0"/>
            </a:endParaRPr>
          </a:p>
        </p:txBody>
      </p:sp>
      <p:pic>
        <p:nvPicPr>
          <p:cNvPr id="38913" name="Picture 1"/>
          <p:cNvPicPr>
            <a:picLocks noChangeAspect="1" noChangeArrowheads="1"/>
          </p:cNvPicPr>
          <p:nvPr/>
        </p:nvPicPr>
        <p:blipFill>
          <a:blip r:embed="rId2" cstate="print"/>
          <a:srcRect/>
          <a:stretch>
            <a:fillRect/>
          </a:stretch>
        </p:blipFill>
        <p:spPr bwMode="auto">
          <a:xfrm>
            <a:off x="214282" y="2357430"/>
            <a:ext cx="8401059" cy="795339"/>
          </a:xfrm>
          <a:prstGeom prst="rect">
            <a:avLst/>
          </a:prstGeom>
          <a:noFill/>
          <a:ln w="9525">
            <a:noFill/>
            <a:miter lim="800000"/>
            <a:headEnd/>
            <a:tailEnd/>
          </a:ln>
          <a:effectLst/>
        </p:spPr>
      </p:pic>
      <p:pic>
        <p:nvPicPr>
          <p:cNvPr id="38914" name="Picture 2"/>
          <p:cNvPicPr>
            <a:picLocks noChangeAspect="1" noChangeArrowheads="1"/>
          </p:cNvPicPr>
          <p:nvPr/>
        </p:nvPicPr>
        <p:blipFill>
          <a:blip r:embed="rId3" cstate="print"/>
          <a:srcRect/>
          <a:stretch>
            <a:fillRect/>
          </a:stretch>
        </p:blipFill>
        <p:spPr bwMode="auto">
          <a:xfrm>
            <a:off x="285720" y="3143248"/>
            <a:ext cx="8286808" cy="809625"/>
          </a:xfrm>
          <a:prstGeom prst="rect">
            <a:avLst/>
          </a:prstGeom>
          <a:noFill/>
          <a:ln w="9525">
            <a:noFill/>
            <a:miter lim="800000"/>
            <a:headEnd/>
            <a:tailEnd/>
          </a:ln>
          <a:effectLst/>
        </p:spPr>
      </p:pic>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İçerik Yer Tutucusu"/>
          <p:cNvGraphicFramePr>
            <a:graphicFrameLocks/>
          </p:cNvGraphicFramePr>
          <p:nvPr>
            <p:extLst>
              <p:ext uri="{D42A27DB-BD31-4B8C-83A1-F6EECF244321}">
                <p14:modId xmlns:p14="http://schemas.microsoft.com/office/powerpoint/2010/main" xmlns="" val="2968663330"/>
              </p:ext>
            </p:extLst>
          </p:nvPr>
        </p:nvGraphicFramePr>
        <p:xfrm>
          <a:off x="457200" y="1481328"/>
          <a:ext cx="8229600" cy="5019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Dikdörtgen"/>
          <p:cNvSpPr/>
          <p:nvPr/>
        </p:nvSpPr>
        <p:spPr>
          <a:xfrm>
            <a:off x="539552" y="475899"/>
            <a:ext cx="7572428" cy="584775"/>
          </a:xfrm>
          <a:prstGeom prst="rect">
            <a:avLst/>
          </a:prstGeom>
        </p:spPr>
        <p:txBody>
          <a:bodyPr wrap="square">
            <a:spAutoFit/>
          </a:bodyPr>
          <a:lstStyle/>
          <a:p>
            <a:r>
              <a:rPr lang="tr-TR" sz="3200" b="1" dirty="0" smtClean="0">
                <a:latin typeface="Calibri" pitchFamily="34" charset="0"/>
                <a:cs typeface="Calibri" pitchFamily="34" charset="0"/>
              </a:rPr>
              <a:t>Hemşirelik Bölümü Uygulama Alanları</a:t>
            </a:r>
            <a:endParaRPr lang="tr-TR" sz="3200" b="1" dirty="0">
              <a:latin typeface="Calibri" pitchFamily="34" charset="0"/>
              <a:cs typeface="Calibri" pitchFamily="34" charset="0"/>
            </a:endParaRP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274638"/>
            <a:ext cx="8229600" cy="796908"/>
          </a:xfrm>
        </p:spPr>
        <p:txBody>
          <a:bodyPr>
            <a:normAutofit/>
          </a:bodyPr>
          <a:lstStyle/>
          <a:p>
            <a:r>
              <a:rPr lang="tr-TR" sz="3600" dirty="0" smtClean="0">
                <a:solidFill>
                  <a:schemeClr val="tx1"/>
                </a:solidFill>
                <a:effectLst/>
                <a:latin typeface="Calibri" pitchFamily="34" charset="0"/>
                <a:cs typeface="Calibri" pitchFamily="34" charset="0"/>
              </a:rPr>
              <a:t>Hemşirelik Laboratuvarı</a:t>
            </a:r>
            <a:endParaRPr lang="tr-TR" sz="3600" dirty="0">
              <a:solidFill>
                <a:schemeClr val="tx1"/>
              </a:solidFill>
              <a:effectLst/>
              <a:latin typeface="Calibri" pitchFamily="34" charset="0"/>
              <a:cs typeface="Calibri" pitchFamily="34" charset="0"/>
            </a:endParaRPr>
          </a:p>
        </p:txBody>
      </p:sp>
      <p:pic>
        <p:nvPicPr>
          <p:cNvPr id="32775" name="Picture 7"/>
          <p:cNvPicPr>
            <a:picLocks noGrp="1" noChangeAspect="1" noChangeArrowheads="1"/>
          </p:cNvPicPr>
          <p:nvPr>
            <p:ph idx="1"/>
          </p:nvPr>
        </p:nvPicPr>
        <p:blipFill>
          <a:blip r:embed="rId2" cstate="print"/>
          <a:srcRect/>
          <a:stretch>
            <a:fillRect/>
          </a:stretch>
        </p:blipFill>
        <p:spPr bwMode="auto">
          <a:xfrm>
            <a:off x="714348" y="1285860"/>
            <a:ext cx="3714776" cy="2786082"/>
          </a:xfrm>
          <a:prstGeom prst="rect">
            <a:avLst/>
          </a:prstGeom>
          <a:noFill/>
          <a:ln w="9525">
            <a:noFill/>
            <a:miter lim="800000"/>
            <a:headEnd/>
            <a:tailEnd/>
          </a:ln>
          <a:effectLst/>
        </p:spPr>
      </p:pic>
      <p:pic>
        <p:nvPicPr>
          <p:cNvPr id="32776" name="Picture 8"/>
          <p:cNvPicPr>
            <a:picLocks noChangeAspect="1" noChangeArrowheads="1"/>
          </p:cNvPicPr>
          <p:nvPr/>
        </p:nvPicPr>
        <p:blipFill>
          <a:blip r:embed="rId3" cstate="print"/>
          <a:srcRect/>
          <a:stretch>
            <a:fillRect/>
          </a:stretch>
        </p:blipFill>
        <p:spPr bwMode="auto">
          <a:xfrm>
            <a:off x="4786314" y="1285860"/>
            <a:ext cx="3754672" cy="2786082"/>
          </a:xfrm>
          <a:prstGeom prst="rect">
            <a:avLst/>
          </a:prstGeom>
          <a:noFill/>
          <a:ln w="9525">
            <a:noFill/>
            <a:miter lim="800000"/>
            <a:headEnd/>
            <a:tailEnd/>
          </a:ln>
          <a:effectLst/>
        </p:spPr>
      </p:pic>
      <p:pic>
        <p:nvPicPr>
          <p:cNvPr id="32777" name="Picture 9"/>
          <p:cNvPicPr>
            <a:picLocks noChangeAspect="1" noChangeArrowheads="1"/>
          </p:cNvPicPr>
          <p:nvPr/>
        </p:nvPicPr>
        <p:blipFill>
          <a:blip r:embed="rId4" cstate="print"/>
          <a:srcRect/>
          <a:stretch>
            <a:fillRect/>
          </a:stretch>
        </p:blipFill>
        <p:spPr bwMode="auto">
          <a:xfrm>
            <a:off x="1214414" y="4286256"/>
            <a:ext cx="2857520" cy="2159037"/>
          </a:xfrm>
          <a:prstGeom prst="rect">
            <a:avLst/>
          </a:prstGeom>
          <a:noFill/>
          <a:ln w="9525">
            <a:noFill/>
            <a:miter lim="800000"/>
            <a:headEnd/>
            <a:tailEnd/>
          </a:ln>
          <a:effectLst/>
        </p:spPr>
      </p:pic>
      <p:pic>
        <p:nvPicPr>
          <p:cNvPr id="32779" name="Picture 11"/>
          <p:cNvPicPr>
            <a:picLocks noChangeAspect="1" noChangeArrowheads="1"/>
          </p:cNvPicPr>
          <p:nvPr/>
        </p:nvPicPr>
        <p:blipFill>
          <a:blip r:embed="rId5" cstate="print"/>
          <a:srcRect/>
          <a:stretch>
            <a:fillRect/>
          </a:stretch>
        </p:blipFill>
        <p:spPr bwMode="auto">
          <a:xfrm>
            <a:off x="5072066" y="4286256"/>
            <a:ext cx="2857520" cy="2143140"/>
          </a:xfrm>
          <a:prstGeom prst="rect">
            <a:avLst/>
          </a:prstGeom>
          <a:noFill/>
          <a:ln w="9525">
            <a:noFill/>
            <a:miter lim="800000"/>
            <a:headEnd/>
            <a:tailEnd/>
          </a:ln>
          <a:effectLst/>
        </p:spPr>
      </p:pic>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14282" y="274638"/>
            <a:ext cx="8429684" cy="1368412"/>
          </a:xfrm>
        </p:spPr>
        <p:txBody>
          <a:bodyPr>
            <a:noAutofit/>
          </a:bodyPr>
          <a:lstStyle/>
          <a:p>
            <a:pPr algn="ctr"/>
            <a:r>
              <a:rPr lang="tr-TR" sz="3200" dirty="0" smtClean="0">
                <a:solidFill>
                  <a:schemeClr val="tx1"/>
                </a:solidFill>
                <a:effectLst/>
                <a:latin typeface="Calibri" pitchFamily="34" charset="0"/>
                <a:cs typeface="Calibri" pitchFamily="34" charset="0"/>
              </a:rPr>
              <a:t>UZAKTAN EĞİTİM HEMŞİRELİKTE LİSANS TAMAMLAMA PROGRAMI - HELİTAM</a:t>
            </a:r>
            <a:endParaRPr lang="tr-TR" sz="3200" dirty="0">
              <a:solidFill>
                <a:schemeClr val="tx1"/>
              </a:solidFill>
              <a:effectLst/>
              <a:latin typeface="Calibri" pitchFamily="34" charset="0"/>
              <a:cs typeface="Calibri" pitchFamily="34" charset="0"/>
            </a:endParaRPr>
          </a:p>
        </p:txBody>
      </p:sp>
      <p:pic>
        <p:nvPicPr>
          <p:cNvPr id="43010" name="Picture 2"/>
          <p:cNvPicPr>
            <a:picLocks noChangeAspect="1" noChangeArrowheads="1"/>
          </p:cNvPicPr>
          <p:nvPr/>
        </p:nvPicPr>
        <p:blipFill>
          <a:blip r:embed="rId2" cstate="print"/>
          <a:srcRect/>
          <a:stretch>
            <a:fillRect/>
          </a:stretch>
        </p:blipFill>
        <p:spPr bwMode="auto">
          <a:xfrm>
            <a:off x="5572132" y="1571612"/>
            <a:ext cx="3286148" cy="5077890"/>
          </a:xfrm>
          <a:prstGeom prst="rect">
            <a:avLst/>
          </a:prstGeom>
          <a:noFill/>
          <a:ln w="9525">
            <a:noFill/>
            <a:miter lim="800000"/>
            <a:headEnd/>
            <a:tailEnd/>
          </a:ln>
          <a:effectLst/>
        </p:spPr>
      </p:pic>
      <p:pic>
        <p:nvPicPr>
          <p:cNvPr id="43012" name="Picture 4" descr="Ä°lgili resim"/>
          <p:cNvPicPr>
            <a:picLocks noChangeAspect="1" noChangeArrowheads="1"/>
          </p:cNvPicPr>
          <p:nvPr/>
        </p:nvPicPr>
        <p:blipFill>
          <a:blip r:embed="rId3" cstate="print"/>
          <a:srcRect/>
          <a:stretch>
            <a:fillRect/>
          </a:stretch>
        </p:blipFill>
        <p:spPr bwMode="auto">
          <a:xfrm>
            <a:off x="500034" y="2928934"/>
            <a:ext cx="4786314" cy="3190876"/>
          </a:xfrm>
          <a:prstGeom prst="rect">
            <a:avLst/>
          </a:prstGeom>
          <a:noFill/>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417638"/>
            <a:ext cx="8363272" cy="4589653"/>
          </a:xfrm>
        </p:spPr>
        <p:txBody>
          <a:bodyPr>
            <a:normAutofit/>
          </a:bodyPr>
          <a:lstStyle/>
          <a:p>
            <a:pPr algn="just">
              <a:buSzPct val="100000"/>
            </a:pPr>
            <a:r>
              <a:rPr lang="tr-TR" sz="2800" dirty="0">
                <a:latin typeface="Calibri" pitchFamily="34" charset="0"/>
                <a:cs typeface="Calibri" pitchFamily="34" charset="0"/>
              </a:rPr>
              <a:t>Ebelik Bölümü bünyesinde tek bir anabilim dalı mevcuttur. </a:t>
            </a:r>
            <a:endParaRPr lang="tr-TR" sz="2800" dirty="0" smtClean="0">
              <a:latin typeface="Calibri" pitchFamily="34" charset="0"/>
              <a:cs typeface="Calibri" pitchFamily="34" charset="0"/>
            </a:endParaRPr>
          </a:p>
          <a:p>
            <a:pPr lvl="1">
              <a:buSzPct val="100000"/>
            </a:pPr>
            <a:r>
              <a:rPr lang="tr-TR" sz="2800" b="1" dirty="0" smtClean="0">
                <a:latin typeface="Calibri" pitchFamily="34" charset="0"/>
                <a:cs typeface="Calibri" pitchFamily="34" charset="0"/>
              </a:rPr>
              <a:t>Ebelik  </a:t>
            </a:r>
            <a:r>
              <a:rPr lang="tr-TR" sz="2800" b="1" dirty="0">
                <a:latin typeface="Calibri" pitchFamily="34" charset="0"/>
                <a:cs typeface="Calibri" pitchFamily="34" charset="0"/>
              </a:rPr>
              <a:t>ABD</a:t>
            </a:r>
          </a:p>
          <a:p>
            <a:pPr marL="109728" indent="0">
              <a:buNone/>
            </a:pPr>
            <a:endParaRPr lang="tr-TR" sz="2800" dirty="0">
              <a:latin typeface="Calibri" pitchFamily="34" charset="0"/>
              <a:cs typeface="Calibri" pitchFamily="34" charset="0"/>
            </a:endParaRPr>
          </a:p>
          <a:p>
            <a:pPr marL="109728" indent="0">
              <a:buNone/>
            </a:pPr>
            <a:endParaRPr lang="tr-TR" dirty="0">
              <a:latin typeface="Calibri" pitchFamily="34" charset="0"/>
              <a:cs typeface="Calibri" pitchFamily="34" charset="0"/>
            </a:endParaRPr>
          </a:p>
        </p:txBody>
      </p:sp>
      <p:sp>
        <p:nvSpPr>
          <p:cNvPr id="3" name="Başlık 2"/>
          <p:cNvSpPr>
            <a:spLocks noGrp="1"/>
          </p:cNvSpPr>
          <p:nvPr>
            <p:ph type="title"/>
          </p:nvPr>
        </p:nvSpPr>
        <p:spPr/>
        <p:txBody>
          <a:bodyPr>
            <a:normAutofit/>
          </a:bodyPr>
          <a:lstStyle/>
          <a:p>
            <a:r>
              <a:rPr lang="tr-TR" sz="4000" dirty="0">
                <a:effectLst/>
                <a:latin typeface="Calibri" pitchFamily="34" charset="0"/>
                <a:cs typeface="Calibri" pitchFamily="34" charset="0"/>
              </a:rPr>
              <a:t>Ebelik Bölümü</a:t>
            </a:r>
          </a:p>
        </p:txBody>
      </p:sp>
      <p:pic>
        <p:nvPicPr>
          <p:cNvPr id="28673" name="Picture 1"/>
          <p:cNvPicPr>
            <a:picLocks noChangeAspect="1" noChangeArrowheads="1"/>
          </p:cNvPicPr>
          <p:nvPr/>
        </p:nvPicPr>
        <p:blipFill>
          <a:blip r:embed="rId2" cstate="print"/>
          <a:srcRect l="21552" r="16666"/>
          <a:stretch>
            <a:fillRect/>
          </a:stretch>
        </p:blipFill>
        <p:spPr bwMode="auto">
          <a:xfrm rot="5400000">
            <a:off x="2928641" y="1759991"/>
            <a:ext cx="3142702" cy="5760640"/>
          </a:xfrm>
          <a:prstGeom prst="rect">
            <a:avLst/>
          </a:prstGeom>
          <a:noFill/>
          <a:ln w="9525">
            <a:noFill/>
            <a:miter lim="800000"/>
            <a:headEnd/>
            <a:tailEnd/>
          </a:ln>
          <a:effectLst/>
        </p:spPr>
      </p:pic>
    </p:spTree>
    <p:extLst>
      <p:ext uri="{BB962C8B-B14F-4D97-AF65-F5344CB8AC3E}">
        <p14:creationId xmlns:p14="http://schemas.microsoft.com/office/powerpoint/2010/main" xmlns="" val="3806238458"/>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AD520D2-E009-4467-A37D-7F716313C5E5}"/>
              </a:ext>
            </a:extLst>
          </p:cNvPr>
          <p:cNvSpPr>
            <a:spLocks noGrp="1"/>
          </p:cNvSpPr>
          <p:nvPr>
            <p:ph type="title"/>
          </p:nvPr>
        </p:nvSpPr>
        <p:spPr>
          <a:xfrm>
            <a:off x="285721" y="285728"/>
            <a:ext cx="8001056" cy="986712"/>
          </a:xfrm>
        </p:spPr>
        <p:txBody>
          <a:bodyPr/>
          <a:lstStyle/>
          <a:p>
            <a:pPr algn="ctr"/>
            <a:r>
              <a:rPr lang="tr-TR" sz="3200" dirty="0">
                <a:solidFill>
                  <a:schemeClr val="tx1"/>
                </a:solidFill>
                <a:effectLst/>
                <a:latin typeface="Calibri" pitchFamily="34" charset="0"/>
                <a:cs typeface="Calibri" pitchFamily="34" charset="0"/>
              </a:rPr>
              <a:t>2019-2020 Eğitim-Öğretim Yılı </a:t>
            </a:r>
            <a:r>
              <a:rPr lang="tr-TR" sz="3200" dirty="0" smtClean="0">
                <a:solidFill>
                  <a:schemeClr val="tx1"/>
                </a:solidFill>
                <a:effectLst/>
                <a:latin typeface="Calibri" pitchFamily="34" charset="0"/>
                <a:cs typeface="Calibri" pitchFamily="34" charset="0"/>
              </a:rPr>
              <a:t/>
            </a:r>
            <a:br>
              <a:rPr lang="tr-TR" sz="3200" dirty="0" smtClean="0">
                <a:solidFill>
                  <a:schemeClr val="tx1"/>
                </a:solidFill>
                <a:effectLst/>
                <a:latin typeface="Calibri" pitchFamily="34" charset="0"/>
                <a:cs typeface="Calibri" pitchFamily="34" charset="0"/>
              </a:rPr>
            </a:br>
            <a:r>
              <a:rPr lang="tr-TR" sz="3200" dirty="0" smtClean="0">
                <a:solidFill>
                  <a:schemeClr val="tx1"/>
                </a:solidFill>
                <a:effectLst/>
                <a:latin typeface="Calibri" pitchFamily="34" charset="0"/>
                <a:cs typeface="Calibri" pitchFamily="34" charset="0"/>
              </a:rPr>
              <a:t>Öğrenci </a:t>
            </a:r>
            <a:r>
              <a:rPr lang="tr-TR" sz="3200" dirty="0">
                <a:solidFill>
                  <a:schemeClr val="tx1"/>
                </a:solidFill>
                <a:effectLst/>
                <a:latin typeface="Calibri" pitchFamily="34" charset="0"/>
                <a:cs typeface="Calibri" pitchFamily="34" charset="0"/>
              </a:rPr>
              <a:t>Alınacak Programlar</a:t>
            </a:r>
          </a:p>
        </p:txBody>
      </p:sp>
      <p:sp>
        <p:nvSpPr>
          <p:cNvPr id="3" name="İçerik Yer Tutucusu 2">
            <a:extLst>
              <a:ext uri="{FF2B5EF4-FFF2-40B4-BE49-F238E27FC236}">
                <a16:creationId xmlns="" xmlns:a16="http://schemas.microsoft.com/office/drawing/2014/main" id="{D5434F64-D8E7-4DE9-9BC3-240AB238724F}"/>
              </a:ext>
            </a:extLst>
          </p:cNvPr>
          <p:cNvSpPr>
            <a:spLocks noGrp="1"/>
          </p:cNvSpPr>
          <p:nvPr>
            <p:ph sz="half" idx="2"/>
          </p:nvPr>
        </p:nvSpPr>
        <p:spPr>
          <a:xfrm>
            <a:off x="4211960" y="1714488"/>
            <a:ext cx="4623431" cy="1877437"/>
          </a:xfrm>
        </p:spPr>
        <p:txBody>
          <a:bodyPr/>
          <a:lstStyle/>
          <a:p>
            <a:pPr>
              <a:buSzPct val="100000"/>
            </a:pPr>
            <a:endParaRPr lang="tr-TR" sz="3200" b="1" dirty="0" smtClean="0">
              <a:latin typeface="Calibri" pitchFamily="34" charset="0"/>
              <a:cs typeface="Calibri" pitchFamily="34" charset="0"/>
            </a:endParaRPr>
          </a:p>
          <a:p>
            <a:pPr>
              <a:buSzPct val="100000"/>
            </a:pPr>
            <a:r>
              <a:rPr lang="tr-TR" sz="3200" b="1" dirty="0" smtClean="0">
                <a:latin typeface="Calibri" pitchFamily="34" charset="0"/>
                <a:cs typeface="Calibri" pitchFamily="34" charset="0"/>
              </a:rPr>
              <a:t>Sağlık </a:t>
            </a:r>
            <a:r>
              <a:rPr lang="tr-TR" sz="3200" b="1" dirty="0">
                <a:latin typeface="Calibri" pitchFamily="34" charset="0"/>
                <a:cs typeface="Calibri" pitchFamily="34" charset="0"/>
              </a:rPr>
              <a:t>Bilimleri Fakültesi </a:t>
            </a:r>
          </a:p>
          <a:p>
            <a:endParaRPr lang="tr-TR" sz="2400" dirty="0">
              <a:latin typeface="Calibri" pitchFamily="34" charset="0"/>
              <a:cs typeface="Calibri" pitchFamily="34" charset="0"/>
            </a:endParaRPr>
          </a:p>
          <a:p>
            <a:endParaRPr lang="tr-TR" sz="2400" dirty="0">
              <a:latin typeface="Calibri" pitchFamily="34" charset="0"/>
              <a:cs typeface="Calibri" pitchFamily="34" charset="0"/>
            </a:endParaRPr>
          </a:p>
        </p:txBody>
      </p:sp>
      <p:sp>
        <p:nvSpPr>
          <p:cNvPr id="4" name="İçerik Yer Tutucusu 3">
            <a:extLst>
              <a:ext uri="{FF2B5EF4-FFF2-40B4-BE49-F238E27FC236}">
                <a16:creationId xmlns="" xmlns:a16="http://schemas.microsoft.com/office/drawing/2014/main" id="{2F8312EC-B94D-4DD3-9710-307C05F66622}"/>
              </a:ext>
            </a:extLst>
          </p:cNvPr>
          <p:cNvSpPr>
            <a:spLocks noGrp="1"/>
          </p:cNvSpPr>
          <p:nvPr>
            <p:ph sz="half" idx="3"/>
          </p:nvPr>
        </p:nvSpPr>
        <p:spPr>
          <a:xfrm>
            <a:off x="4788024" y="3501008"/>
            <a:ext cx="3336914" cy="1367041"/>
          </a:xfrm>
        </p:spPr>
        <p:txBody>
          <a:bodyPr/>
          <a:lstStyle/>
          <a:p>
            <a:pPr marL="457200" indent="-457200">
              <a:buSzPct val="100000"/>
              <a:buFont typeface="Courier New" pitchFamily="49" charset="0"/>
              <a:buChar char="o"/>
            </a:pPr>
            <a:r>
              <a:rPr lang="tr-TR" sz="2800" b="1" dirty="0" smtClean="0">
                <a:latin typeface="Calibri" pitchFamily="34" charset="0"/>
                <a:cs typeface="Calibri" pitchFamily="34" charset="0"/>
              </a:rPr>
              <a:t>Ebelik </a:t>
            </a:r>
            <a:r>
              <a:rPr lang="tr-TR" sz="2800" b="1" dirty="0">
                <a:latin typeface="Calibri" pitchFamily="34" charset="0"/>
                <a:cs typeface="Calibri" pitchFamily="34" charset="0"/>
              </a:rPr>
              <a:t>Bölümü</a:t>
            </a:r>
          </a:p>
          <a:p>
            <a:pPr marL="713232" lvl="1" indent="-457200">
              <a:buSzPct val="100000"/>
              <a:buFont typeface="Wingdings" pitchFamily="2" charset="2"/>
              <a:buChar char="ü"/>
            </a:pPr>
            <a:r>
              <a:rPr lang="tr-TR" sz="2800" dirty="0">
                <a:latin typeface="Calibri" pitchFamily="34" charset="0"/>
                <a:cs typeface="Calibri" pitchFamily="34" charset="0"/>
              </a:rPr>
              <a:t>Kontenjan: 80</a:t>
            </a:r>
          </a:p>
          <a:p>
            <a:endParaRPr lang="tr-TR" dirty="0">
              <a:latin typeface="Calibri" pitchFamily="34" charset="0"/>
              <a:cs typeface="Calibri" pitchFamily="34" charset="0"/>
            </a:endParaRPr>
          </a:p>
        </p:txBody>
      </p:sp>
      <p:pic>
        <p:nvPicPr>
          <p:cNvPr id="6" name="Picture 4" descr="Ä°lgili resim"/>
          <p:cNvPicPr>
            <a:picLocks noChangeAspect="1" noChangeArrowheads="1"/>
          </p:cNvPicPr>
          <p:nvPr/>
        </p:nvPicPr>
        <p:blipFill>
          <a:blip r:embed="rId2" cstate="print"/>
          <a:srcRect/>
          <a:stretch>
            <a:fillRect/>
          </a:stretch>
        </p:blipFill>
        <p:spPr bwMode="auto">
          <a:xfrm>
            <a:off x="289268" y="1916832"/>
            <a:ext cx="3854232" cy="3816424"/>
          </a:xfrm>
          <a:prstGeom prst="rect">
            <a:avLst/>
          </a:prstGeom>
          <a:noFill/>
        </p:spPr>
      </p:pic>
    </p:spTree>
    <p:extLst>
      <p:ext uri="{BB962C8B-B14F-4D97-AF65-F5344CB8AC3E}">
        <p14:creationId xmlns:p14="http://schemas.microsoft.com/office/powerpoint/2010/main" xmlns="" val="345051504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xmlns="" val="1324215405"/>
              </p:ext>
            </p:extLst>
          </p:nvPr>
        </p:nvGraphicFramePr>
        <p:xfrm>
          <a:off x="428596" y="214290"/>
          <a:ext cx="8229600" cy="5292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44403" y="836712"/>
            <a:ext cx="8229600" cy="1273914"/>
          </a:xfrm>
        </p:spPr>
        <p:txBody>
          <a:bodyPr/>
          <a:lstStyle/>
          <a:p>
            <a:endParaRPr lang="tr-TR" dirty="0" smtClean="0">
              <a:latin typeface="Calibri" pitchFamily="34" charset="0"/>
              <a:cs typeface="Calibri" pitchFamily="34" charset="0"/>
            </a:endParaRPr>
          </a:p>
          <a:p>
            <a:pPr>
              <a:buSzPct val="100000"/>
            </a:pPr>
            <a:r>
              <a:rPr lang="tr-TR" sz="2800" b="1" dirty="0" smtClean="0">
                <a:latin typeface="Calibri" pitchFamily="34" charset="0"/>
                <a:cs typeface="Calibri" pitchFamily="34" charset="0"/>
              </a:rPr>
              <a:t>2018 TABAN PUANLARI</a:t>
            </a:r>
            <a:endParaRPr lang="tr-TR" sz="2800" b="1" dirty="0">
              <a:latin typeface="Calibri" pitchFamily="34" charset="0"/>
              <a:cs typeface="Calibri" pitchFamily="34" charset="0"/>
            </a:endParaRPr>
          </a:p>
        </p:txBody>
      </p:sp>
      <p:pic>
        <p:nvPicPr>
          <p:cNvPr id="24577" name="Picture 1"/>
          <p:cNvPicPr>
            <a:picLocks noChangeAspect="1" noChangeArrowheads="1"/>
          </p:cNvPicPr>
          <p:nvPr/>
        </p:nvPicPr>
        <p:blipFill>
          <a:blip r:embed="rId2" cstate="print"/>
          <a:srcRect/>
          <a:stretch>
            <a:fillRect/>
          </a:stretch>
        </p:blipFill>
        <p:spPr bwMode="auto">
          <a:xfrm>
            <a:off x="428596" y="3071810"/>
            <a:ext cx="8286808" cy="819150"/>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357158" y="2285992"/>
            <a:ext cx="8286808" cy="795339"/>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xmlns="" id="{B0EB29F7-7C6D-42D9-9AA7-E674E0B8C689}"/>
              </a:ext>
            </a:extLst>
          </p:cNvPr>
          <p:cNvSpPr>
            <a:spLocks noGrp="1"/>
          </p:cNvSpPr>
          <p:nvPr>
            <p:ph idx="1"/>
          </p:nvPr>
        </p:nvSpPr>
        <p:spPr>
          <a:xfrm>
            <a:off x="467544" y="1556792"/>
            <a:ext cx="8229600" cy="5019506"/>
          </a:xfrm>
        </p:spPr>
        <p:txBody>
          <a:bodyPr>
            <a:normAutofit fontScale="55000" lnSpcReduction="20000"/>
          </a:bodyPr>
          <a:lstStyle/>
          <a:p>
            <a:pPr marL="624078" indent="-514350">
              <a:buClrTx/>
              <a:buSzPct val="100000"/>
              <a:buFont typeface="+mj-lt"/>
              <a:buAutoNum type="arabicPeriod" startAt="5"/>
            </a:pPr>
            <a:r>
              <a:rPr lang="tr-TR" b="1" dirty="0" smtClean="0">
                <a:latin typeface="Calibri" pitchFamily="34" charset="0"/>
                <a:cs typeface="Calibri" pitchFamily="34" charset="0"/>
              </a:rPr>
              <a:t>Pratik </a:t>
            </a:r>
            <a:r>
              <a:rPr lang="tr-TR" b="1" dirty="0">
                <a:latin typeface="Calibri" pitchFamily="34" charset="0"/>
                <a:cs typeface="Calibri" pitchFamily="34" charset="0"/>
              </a:rPr>
              <a:t>ve klinik eğitim uygun gözetim ve denetim altında verilmelidir. Bu eğitimde bir öğrencinin;</a:t>
            </a:r>
            <a:endParaRPr lang="tr-TR" dirty="0">
              <a:latin typeface="Calibri" pitchFamily="34" charset="0"/>
              <a:cs typeface="Calibri" pitchFamily="34" charset="0"/>
            </a:endParaRPr>
          </a:p>
          <a:p>
            <a:pPr marL="109728" indent="0">
              <a:buNone/>
            </a:pPr>
            <a:r>
              <a:rPr lang="tr-TR" b="1" dirty="0" smtClean="0">
                <a:latin typeface="Calibri" pitchFamily="34" charset="0"/>
                <a:cs typeface="Calibri" pitchFamily="34" charset="0"/>
              </a:rPr>
              <a:t>	a</a:t>
            </a:r>
            <a:r>
              <a:rPr lang="tr-TR" b="1" dirty="0">
                <a:latin typeface="Calibri" pitchFamily="34" charset="0"/>
                <a:cs typeface="Calibri" pitchFamily="34" charset="0"/>
              </a:rPr>
              <a:t>) En az 100 doğum öncesi muayeneyi de içerecek şekilde gebe kadınlara danışmanlık </a:t>
            </a:r>
            <a:r>
              <a:rPr lang="tr-TR" b="1" dirty="0" smtClean="0">
                <a:latin typeface="Calibri" pitchFamily="34" charset="0"/>
                <a:cs typeface="Calibri" pitchFamily="34" charset="0"/>
              </a:rPr>
              <a:t>	yapması,</a:t>
            </a:r>
            <a:endParaRPr lang="tr-TR" dirty="0">
              <a:latin typeface="Calibri" pitchFamily="34" charset="0"/>
              <a:cs typeface="Calibri" pitchFamily="34" charset="0"/>
            </a:endParaRPr>
          </a:p>
          <a:p>
            <a:pPr marL="109728" indent="0">
              <a:buNone/>
            </a:pPr>
            <a:r>
              <a:rPr lang="tr-TR" b="1" dirty="0">
                <a:latin typeface="Calibri" pitchFamily="34" charset="0"/>
                <a:cs typeface="Calibri" pitchFamily="34" charset="0"/>
              </a:rPr>
              <a:t>	</a:t>
            </a:r>
            <a:r>
              <a:rPr lang="tr-TR" b="1" dirty="0" smtClean="0">
                <a:latin typeface="Calibri" pitchFamily="34" charset="0"/>
                <a:cs typeface="Calibri" pitchFamily="34" charset="0"/>
              </a:rPr>
              <a:t>b</a:t>
            </a:r>
            <a:r>
              <a:rPr lang="tr-TR" b="1" dirty="0">
                <a:latin typeface="Calibri" pitchFamily="34" charset="0"/>
                <a:cs typeface="Calibri" pitchFamily="34" charset="0"/>
              </a:rPr>
              <a:t>) En az 40 gebe kadının gebelik takibini ve bakımını yapması,</a:t>
            </a:r>
            <a:endParaRPr lang="tr-TR" dirty="0">
              <a:latin typeface="Calibri" pitchFamily="34" charset="0"/>
              <a:cs typeface="Calibri" pitchFamily="34" charset="0"/>
            </a:endParaRPr>
          </a:p>
          <a:p>
            <a:pPr marL="109728" indent="0">
              <a:buNone/>
            </a:pPr>
            <a:r>
              <a:rPr lang="tr-TR" b="1" dirty="0" smtClean="0">
                <a:latin typeface="Calibri" pitchFamily="34" charset="0"/>
                <a:cs typeface="Calibri" pitchFamily="34" charset="0"/>
              </a:rPr>
              <a:t>	c</a:t>
            </a:r>
            <a:r>
              <a:rPr lang="tr-TR" b="1" dirty="0">
                <a:latin typeface="Calibri" pitchFamily="34" charset="0"/>
                <a:cs typeface="Calibri" pitchFamily="34" charset="0"/>
              </a:rPr>
              <a:t>) En az 40 doğumu kendisinin yapması (Doğum yapan kadın sayısı eksikliği nedeniyle bu </a:t>
            </a:r>
            <a:r>
              <a:rPr lang="tr-TR" b="1" dirty="0" smtClean="0">
                <a:latin typeface="Calibri" pitchFamily="34" charset="0"/>
                <a:cs typeface="Calibri" pitchFamily="34" charset="0"/>
              </a:rPr>
              <a:t>	sayıya </a:t>
            </a:r>
            <a:r>
              <a:rPr lang="tr-TR" b="1" dirty="0">
                <a:latin typeface="Calibri" pitchFamily="34" charset="0"/>
                <a:cs typeface="Calibri" pitchFamily="34" charset="0"/>
              </a:rPr>
              <a:t>ulaşılamıyorsa, bu sayı öğrencinin 20 tane daha doğuma yardım etmesi koşulu ile </a:t>
            </a:r>
            <a:r>
              <a:rPr lang="tr-TR" b="1" dirty="0" smtClean="0">
                <a:latin typeface="Calibri" pitchFamily="34" charset="0"/>
                <a:cs typeface="Calibri" pitchFamily="34" charset="0"/>
              </a:rPr>
              <a:t>	30'a </a:t>
            </a:r>
            <a:r>
              <a:rPr lang="tr-TR" b="1" dirty="0">
                <a:latin typeface="Calibri" pitchFamily="34" charset="0"/>
                <a:cs typeface="Calibri" pitchFamily="34" charset="0"/>
              </a:rPr>
              <a:t>indirilebilir</a:t>
            </a:r>
            <a:r>
              <a:rPr lang="tr-TR" b="1" dirty="0" smtClean="0">
                <a:latin typeface="Calibri" pitchFamily="34" charset="0"/>
                <a:cs typeface="Calibri" pitchFamily="34" charset="0"/>
              </a:rPr>
              <a:t>.),</a:t>
            </a:r>
            <a:endParaRPr lang="tr-TR" dirty="0">
              <a:latin typeface="Calibri" pitchFamily="34" charset="0"/>
              <a:cs typeface="Calibri" pitchFamily="34" charset="0"/>
            </a:endParaRPr>
          </a:p>
          <a:p>
            <a:pPr marL="109728" indent="0">
              <a:buNone/>
            </a:pPr>
            <a:r>
              <a:rPr lang="tr-TR" b="1" dirty="0">
                <a:latin typeface="Calibri" pitchFamily="34" charset="0"/>
                <a:cs typeface="Calibri" pitchFamily="34" charset="0"/>
              </a:rPr>
              <a:t>	</a:t>
            </a:r>
            <a:r>
              <a:rPr lang="tr-TR" b="1" dirty="0" smtClean="0">
                <a:latin typeface="Calibri" pitchFamily="34" charset="0"/>
                <a:cs typeface="Calibri" pitchFamily="34" charset="0"/>
              </a:rPr>
              <a:t>ç</a:t>
            </a:r>
            <a:r>
              <a:rPr lang="tr-TR" b="1" dirty="0">
                <a:latin typeface="Calibri" pitchFamily="34" charset="0"/>
                <a:cs typeface="Calibri" pitchFamily="34" charset="0"/>
              </a:rPr>
              <a:t>) Makat doğuma aktif olarak katılması (Makat doğum mümkün olmadığı takdirde </a:t>
            </a:r>
            <a:r>
              <a:rPr lang="tr-TR" b="1" dirty="0" smtClean="0">
                <a:latin typeface="Calibri" pitchFamily="34" charset="0"/>
                <a:cs typeface="Calibri" pitchFamily="34" charset="0"/>
              </a:rPr>
              <a:t>	simülasyon </a:t>
            </a:r>
            <a:r>
              <a:rPr lang="tr-TR" b="1" dirty="0">
                <a:latin typeface="Calibri" pitchFamily="34" charset="0"/>
                <a:cs typeface="Calibri" pitchFamily="34" charset="0"/>
              </a:rPr>
              <a:t>yapılarak çalışılmalıdır</a:t>
            </a:r>
            <a:r>
              <a:rPr lang="tr-TR" b="1" dirty="0" smtClean="0">
                <a:latin typeface="Calibri" pitchFamily="34" charset="0"/>
                <a:cs typeface="Calibri" pitchFamily="34" charset="0"/>
              </a:rPr>
              <a:t>.),</a:t>
            </a:r>
            <a:endParaRPr lang="tr-TR" dirty="0">
              <a:latin typeface="Calibri" pitchFamily="34" charset="0"/>
              <a:cs typeface="Calibri" pitchFamily="34" charset="0"/>
            </a:endParaRPr>
          </a:p>
          <a:p>
            <a:pPr marL="109728" indent="0">
              <a:buNone/>
            </a:pPr>
            <a:r>
              <a:rPr lang="tr-TR" b="1" dirty="0">
                <a:latin typeface="Calibri" pitchFamily="34" charset="0"/>
                <a:cs typeface="Calibri" pitchFamily="34" charset="0"/>
              </a:rPr>
              <a:t>	</a:t>
            </a:r>
            <a:r>
              <a:rPr lang="tr-TR" b="1" dirty="0" smtClean="0">
                <a:latin typeface="Calibri" pitchFamily="34" charset="0"/>
                <a:cs typeface="Calibri" pitchFamily="34" charset="0"/>
              </a:rPr>
              <a:t>d</a:t>
            </a:r>
            <a:r>
              <a:rPr lang="tr-TR" b="1" dirty="0">
                <a:latin typeface="Calibri" pitchFamily="34" charset="0"/>
                <a:cs typeface="Calibri" pitchFamily="34" charset="0"/>
              </a:rPr>
              <a:t>) </a:t>
            </a:r>
            <a:r>
              <a:rPr lang="tr-TR" b="1" dirty="0" err="1">
                <a:latin typeface="Calibri" pitchFamily="34" charset="0"/>
                <a:cs typeface="Calibri" pitchFamily="34" charset="0"/>
              </a:rPr>
              <a:t>Epizyotomi</a:t>
            </a:r>
            <a:r>
              <a:rPr lang="tr-TR" b="1" dirty="0">
                <a:latin typeface="Calibri" pitchFamily="34" charset="0"/>
                <a:cs typeface="Calibri" pitchFamily="34" charset="0"/>
              </a:rPr>
              <a:t> uygulaması ve dikiş ile başlaması (Bu, teorik bilgi verme ve klinik pratiği </a:t>
            </a:r>
            <a:r>
              <a:rPr lang="tr-TR" b="1" dirty="0" smtClean="0">
                <a:latin typeface="Calibri" pitchFamily="34" charset="0"/>
                <a:cs typeface="Calibri" pitchFamily="34" charset="0"/>
              </a:rPr>
              <a:t>	içerir</a:t>
            </a:r>
            <a:r>
              <a:rPr lang="tr-TR" b="1" dirty="0">
                <a:latin typeface="Calibri" pitchFamily="34" charset="0"/>
                <a:cs typeface="Calibri" pitchFamily="34" charset="0"/>
              </a:rPr>
              <a:t>. Dikiş pratiği, </a:t>
            </a:r>
            <a:r>
              <a:rPr lang="tr-TR" b="1" dirty="0" err="1">
                <a:latin typeface="Calibri" pitchFamily="34" charset="0"/>
                <a:cs typeface="Calibri" pitchFamily="34" charset="0"/>
              </a:rPr>
              <a:t>epizyotomi</a:t>
            </a:r>
            <a:r>
              <a:rPr lang="tr-TR" b="1" dirty="0">
                <a:latin typeface="Calibri" pitchFamily="34" charset="0"/>
                <a:cs typeface="Calibri" pitchFamily="34" charset="0"/>
              </a:rPr>
              <a:t> sonrası veya basit </a:t>
            </a:r>
            <a:r>
              <a:rPr lang="tr-TR" b="1" dirty="0" err="1">
                <a:latin typeface="Calibri" pitchFamily="34" charset="0"/>
                <a:cs typeface="Calibri" pitchFamily="34" charset="0"/>
              </a:rPr>
              <a:t>perianal</a:t>
            </a:r>
            <a:r>
              <a:rPr lang="tr-TR" b="1" dirty="0">
                <a:latin typeface="Calibri" pitchFamily="34" charset="0"/>
                <a:cs typeface="Calibri" pitchFamily="34" charset="0"/>
              </a:rPr>
              <a:t> yırtılmalara dikiş atılmasını </a:t>
            </a:r>
            <a:r>
              <a:rPr lang="tr-TR" b="1" dirty="0" smtClean="0">
                <a:latin typeface="Calibri" pitchFamily="34" charset="0"/>
                <a:cs typeface="Calibri" pitchFamily="34" charset="0"/>
              </a:rPr>
              <a:t>	içerir</a:t>
            </a:r>
            <a:r>
              <a:rPr lang="tr-TR" b="1" dirty="0">
                <a:latin typeface="Calibri" pitchFamily="34" charset="0"/>
                <a:cs typeface="Calibri" pitchFamily="34" charset="0"/>
              </a:rPr>
              <a:t>. Gerekirse bu durum simülasyon şeklinde yapılabilir</a:t>
            </a:r>
            <a:r>
              <a:rPr lang="tr-TR" b="1" dirty="0" smtClean="0">
                <a:latin typeface="Calibri" pitchFamily="34" charset="0"/>
                <a:cs typeface="Calibri" pitchFamily="34" charset="0"/>
              </a:rPr>
              <a:t>.),</a:t>
            </a:r>
            <a:endParaRPr lang="tr-TR" dirty="0">
              <a:latin typeface="Calibri" pitchFamily="34" charset="0"/>
              <a:cs typeface="Calibri" pitchFamily="34" charset="0"/>
            </a:endParaRPr>
          </a:p>
          <a:p>
            <a:pPr marL="109728" indent="0">
              <a:buNone/>
            </a:pPr>
            <a:r>
              <a:rPr lang="tr-TR" b="1" dirty="0">
                <a:latin typeface="Calibri" pitchFamily="34" charset="0"/>
                <a:cs typeface="Calibri" pitchFamily="34" charset="0"/>
              </a:rPr>
              <a:t>	</a:t>
            </a:r>
            <a:r>
              <a:rPr lang="tr-TR" b="1" dirty="0" smtClean="0">
                <a:latin typeface="Calibri" pitchFamily="34" charset="0"/>
                <a:cs typeface="Calibri" pitchFamily="34" charset="0"/>
              </a:rPr>
              <a:t>e</a:t>
            </a:r>
            <a:r>
              <a:rPr lang="tr-TR" b="1" dirty="0">
                <a:latin typeface="Calibri" pitchFamily="34" charset="0"/>
                <a:cs typeface="Calibri" pitchFamily="34" charset="0"/>
              </a:rPr>
              <a:t>) Gebelik, doğum ya da doğum sonrası dönemde risk altında olan 40 kadını izlemesi ve </a:t>
            </a:r>
            <a:r>
              <a:rPr lang="tr-TR" b="1" dirty="0" smtClean="0">
                <a:latin typeface="Calibri" pitchFamily="34" charset="0"/>
                <a:cs typeface="Calibri" pitchFamily="34" charset="0"/>
              </a:rPr>
              <a:t>	bakım yapması,</a:t>
            </a:r>
            <a:endParaRPr lang="tr-TR" dirty="0">
              <a:latin typeface="Calibri" pitchFamily="34" charset="0"/>
              <a:cs typeface="Calibri" pitchFamily="34" charset="0"/>
            </a:endParaRPr>
          </a:p>
          <a:p>
            <a:pPr marL="109728" indent="0">
              <a:buNone/>
            </a:pPr>
            <a:r>
              <a:rPr lang="tr-TR" b="1" dirty="0">
                <a:latin typeface="Calibri" pitchFamily="34" charset="0"/>
                <a:cs typeface="Calibri" pitchFamily="34" charset="0"/>
              </a:rPr>
              <a:t>	</a:t>
            </a:r>
            <a:r>
              <a:rPr lang="tr-TR" b="1" dirty="0" smtClean="0">
                <a:latin typeface="Calibri" pitchFamily="34" charset="0"/>
                <a:cs typeface="Calibri" pitchFamily="34" charset="0"/>
              </a:rPr>
              <a:t>f</a:t>
            </a:r>
            <a:r>
              <a:rPr lang="tr-TR" b="1" dirty="0">
                <a:latin typeface="Calibri" pitchFamily="34" charset="0"/>
                <a:cs typeface="Calibri" pitchFamily="34" charset="0"/>
              </a:rPr>
              <a:t>) En az 100 lohusayı ve sağlıklı yeni doğan bebeği izlemesi ve bakımını yapması (muayene </a:t>
            </a:r>
            <a:r>
              <a:rPr lang="tr-TR" b="1" dirty="0" smtClean="0">
                <a:latin typeface="Calibri" pitchFamily="34" charset="0"/>
                <a:cs typeface="Calibri" pitchFamily="34" charset="0"/>
              </a:rPr>
              <a:t>	dahil),</a:t>
            </a:r>
          </a:p>
          <a:p>
            <a:pPr marL="109728" indent="0">
              <a:buNone/>
            </a:pPr>
            <a:r>
              <a:rPr lang="tr-TR" b="1" dirty="0">
                <a:latin typeface="Calibri" pitchFamily="34" charset="0"/>
                <a:cs typeface="Calibri" pitchFamily="34" charset="0"/>
              </a:rPr>
              <a:t>	</a:t>
            </a:r>
            <a:r>
              <a:rPr lang="tr-TR" b="1" dirty="0" smtClean="0">
                <a:latin typeface="Calibri" pitchFamily="34" charset="0"/>
                <a:cs typeface="Calibri" pitchFamily="34" charset="0"/>
              </a:rPr>
              <a:t>g</a:t>
            </a:r>
            <a:r>
              <a:rPr lang="tr-TR" b="1" dirty="0">
                <a:latin typeface="Calibri" pitchFamily="34" charset="0"/>
                <a:cs typeface="Calibri" pitchFamily="34" charset="0"/>
              </a:rPr>
              <a:t>) Özel bakım gerektiren, prematüre, </a:t>
            </a:r>
            <a:r>
              <a:rPr lang="tr-TR" b="1" dirty="0" err="1">
                <a:latin typeface="Calibri" pitchFamily="34" charset="0"/>
                <a:cs typeface="Calibri" pitchFamily="34" charset="0"/>
              </a:rPr>
              <a:t>postmatüre</a:t>
            </a:r>
            <a:r>
              <a:rPr lang="tr-TR" b="1" dirty="0">
                <a:latin typeface="Calibri" pitchFamily="34" charset="0"/>
                <a:cs typeface="Calibri" pitchFamily="34" charset="0"/>
              </a:rPr>
              <a:t>, düşük doğum ağırlıklı veya hasta </a:t>
            </a:r>
            <a:r>
              <a:rPr lang="tr-TR" b="1" dirty="0" smtClean="0">
                <a:latin typeface="Calibri" pitchFamily="34" charset="0"/>
                <a:cs typeface="Calibri" pitchFamily="34" charset="0"/>
              </a:rPr>
              <a:t>	bebekler </a:t>
            </a:r>
            <a:r>
              <a:rPr lang="tr-TR" b="1" dirty="0">
                <a:latin typeface="Calibri" pitchFamily="34" charset="0"/>
                <a:cs typeface="Calibri" pitchFamily="34" charset="0"/>
              </a:rPr>
              <a:t>dahil olmak üzere; yeni doğan bebek gözlemini ve bakımını </a:t>
            </a:r>
            <a:r>
              <a:rPr lang="tr-TR" b="1" dirty="0" smtClean="0">
                <a:latin typeface="Calibri" pitchFamily="34" charset="0"/>
                <a:cs typeface="Calibri" pitchFamily="34" charset="0"/>
              </a:rPr>
              <a:t>yapması,</a:t>
            </a:r>
          </a:p>
          <a:p>
            <a:pPr marL="109728" indent="0">
              <a:buNone/>
            </a:pPr>
            <a:r>
              <a:rPr lang="tr-TR" b="1" dirty="0">
                <a:latin typeface="Calibri" pitchFamily="34" charset="0"/>
                <a:cs typeface="Calibri" pitchFamily="34" charset="0"/>
              </a:rPr>
              <a:t>	</a:t>
            </a:r>
            <a:r>
              <a:rPr lang="tr-TR" b="1" dirty="0" smtClean="0">
                <a:latin typeface="Calibri" pitchFamily="34" charset="0"/>
                <a:cs typeface="Calibri" pitchFamily="34" charset="0"/>
              </a:rPr>
              <a:t>h</a:t>
            </a:r>
            <a:r>
              <a:rPr lang="tr-TR" b="1" dirty="0">
                <a:latin typeface="Calibri" pitchFamily="34" charset="0"/>
                <a:cs typeface="Calibri" pitchFamily="34" charset="0"/>
              </a:rPr>
              <a:t>) Jinekolojik ve </a:t>
            </a:r>
            <a:r>
              <a:rPr lang="tr-TR" b="1" dirty="0" err="1">
                <a:latin typeface="Calibri" pitchFamily="34" charset="0"/>
                <a:cs typeface="Calibri" pitchFamily="34" charset="0"/>
              </a:rPr>
              <a:t>obstetrik</a:t>
            </a:r>
            <a:r>
              <a:rPr lang="tr-TR" b="1" dirty="0">
                <a:latin typeface="Calibri" pitchFamily="34" charset="0"/>
                <a:cs typeface="Calibri" pitchFamily="34" charset="0"/>
              </a:rPr>
              <a:t> patolojisi olan kadınların bakımını </a:t>
            </a:r>
            <a:r>
              <a:rPr lang="tr-TR" b="1" dirty="0" smtClean="0">
                <a:latin typeface="Calibri" pitchFamily="34" charset="0"/>
                <a:cs typeface="Calibri" pitchFamily="34" charset="0"/>
              </a:rPr>
              <a:t>yapması,</a:t>
            </a:r>
          </a:p>
          <a:p>
            <a:pPr marL="109728" indent="0">
              <a:buNone/>
            </a:pPr>
            <a:r>
              <a:rPr lang="tr-TR" b="1" dirty="0">
                <a:latin typeface="Calibri" pitchFamily="34" charset="0"/>
                <a:cs typeface="Calibri" pitchFamily="34" charset="0"/>
              </a:rPr>
              <a:t>	</a:t>
            </a:r>
            <a:r>
              <a:rPr lang="tr-TR" b="1" dirty="0" smtClean="0">
                <a:latin typeface="Calibri" pitchFamily="34" charset="0"/>
                <a:cs typeface="Calibri" pitchFamily="34" charset="0"/>
              </a:rPr>
              <a:t>ı</a:t>
            </a:r>
            <a:r>
              <a:rPr lang="tr-TR" b="1" dirty="0">
                <a:latin typeface="Calibri" pitchFamily="34" charset="0"/>
                <a:cs typeface="Calibri" pitchFamily="34" charset="0"/>
              </a:rPr>
              <a:t>) Tıbbi ve cerrahi bakımın içinde yer alması (Bu, teorik eğitim ve klinik uygulamayı </a:t>
            </a:r>
            <a:r>
              <a:rPr lang="tr-TR" b="1" dirty="0" smtClean="0">
                <a:latin typeface="Calibri" pitchFamily="34" charset="0"/>
                <a:cs typeface="Calibri" pitchFamily="34" charset="0"/>
              </a:rPr>
              <a:t>	içermelidir</a:t>
            </a:r>
            <a:r>
              <a:rPr lang="tr-TR" b="1" dirty="0">
                <a:latin typeface="Calibri" pitchFamily="34" charset="0"/>
                <a:cs typeface="Calibri" pitchFamily="34" charset="0"/>
              </a:rPr>
              <a:t>.),</a:t>
            </a:r>
            <a:r>
              <a:rPr lang="tr-TR" dirty="0">
                <a:latin typeface="Calibri" pitchFamily="34" charset="0"/>
                <a:cs typeface="Calibri" pitchFamily="34" charset="0"/>
              </a:rPr>
              <a:t> </a:t>
            </a:r>
            <a:r>
              <a:rPr lang="tr-TR" b="1" dirty="0">
                <a:latin typeface="Calibri" pitchFamily="34" charset="0"/>
                <a:cs typeface="Calibri" pitchFamily="34" charset="0"/>
              </a:rPr>
              <a:t>gerekmektedir.</a:t>
            </a:r>
            <a:endParaRPr lang="tr-TR" dirty="0">
              <a:latin typeface="Calibri" pitchFamily="34" charset="0"/>
              <a:cs typeface="Calibri" pitchFamily="34" charset="0"/>
            </a:endParaRPr>
          </a:p>
          <a:p>
            <a:endParaRPr lang="tr-TR" dirty="0">
              <a:latin typeface="Calibri" pitchFamily="34" charset="0"/>
              <a:cs typeface="Calibri" pitchFamily="34" charset="0"/>
            </a:endParaRPr>
          </a:p>
        </p:txBody>
      </p:sp>
      <p:sp>
        <p:nvSpPr>
          <p:cNvPr id="3" name="Unvan 2">
            <a:extLst>
              <a:ext uri="{FF2B5EF4-FFF2-40B4-BE49-F238E27FC236}">
                <a16:creationId xmlns:a16="http://schemas.microsoft.com/office/drawing/2014/main" xmlns="" id="{91A9BAF7-32E1-4EBA-AA37-28A038E7F5E1}"/>
              </a:ext>
            </a:extLst>
          </p:cNvPr>
          <p:cNvSpPr>
            <a:spLocks noGrp="1"/>
          </p:cNvSpPr>
          <p:nvPr>
            <p:ph type="title"/>
          </p:nvPr>
        </p:nvSpPr>
        <p:spPr>
          <a:xfrm>
            <a:off x="500034" y="274638"/>
            <a:ext cx="8320438" cy="1206690"/>
          </a:xfrm>
        </p:spPr>
        <p:txBody>
          <a:bodyPr>
            <a:normAutofit fontScale="90000"/>
          </a:bodyPr>
          <a:lstStyle/>
          <a:p>
            <a:r>
              <a:rPr lang="tr-TR" sz="1600" dirty="0" smtClean="0">
                <a:effectLst/>
                <a:latin typeface="Calibri" pitchFamily="34" charset="0"/>
                <a:cs typeface="Calibri" pitchFamily="34" charset="0"/>
              </a:rPr>
              <a:t/>
            </a:r>
            <a:br>
              <a:rPr lang="tr-TR" sz="1600" dirty="0" smtClean="0">
                <a:effectLst/>
                <a:latin typeface="Calibri" pitchFamily="34" charset="0"/>
                <a:cs typeface="Calibri" pitchFamily="34" charset="0"/>
              </a:rPr>
            </a:br>
            <a:r>
              <a:rPr lang="tr-TR" sz="1600" dirty="0" smtClean="0">
                <a:effectLst/>
                <a:latin typeface="Calibri" pitchFamily="34" charset="0"/>
                <a:cs typeface="Calibri" pitchFamily="34" charset="0"/>
              </a:rPr>
              <a:t/>
            </a:r>
            <a:br>
              <a:rPr lang="tr-TR" sz="1600" dirty="0" smtClean="0">
                <a:effectLst/>
                <a:latin typeface="Calibri" pitchFamily="34" charset="0"/>
                <a:cs typeface="Calibri" pitchFamily="34" charset="0"/>
              </a:rPr>
            </a:br>
            <a:r>
              <a:rPr lang="tr-TR" sz="1600" dirty="0" smtClean="0">
                <a:effectLst/>
                <a:latin typeface="Calibri" pitchFamily="34" charset="0"/>
                <a:cs typeface="Calibri" pitchFamily="34" charset="0"/>
              </a:rPr>
              <a:t/>
            </a:r>
            <a:br>
              <a:rPr lang="tr-TR" sz="1600" dirty="0" smtClean="0">
                <a:effectLst/>
                <a:latin typeface="Calibri" pitchFamily="34" charset="0"/>
                <a:cs typeface="Calibri" pitchFamily="34" charset="0"/>
              </a:rPr>
            </a:br>
            <a:r>
              <a:rPr lang="tr-TR" sz="1600" dirty="0" smtClean="0">
                <a:effectLst/>
                <a:latin typeface="Calibri" pitchFamily="34" charset="0"/>
                <a:cs typeface="Calibri" pitchFamily="34" charset="0"/>
              </a:rPr>
              <a:t/>
            </a:r>
            <a:br>
              <a:rPr lang="tr-TR" sz="1600" dirty="0" smtClean="0">
                <a:effectLst/>
                <a:latin typeface="Calibri" pitchFamily="34" charset="0"/>
                <a:cs typeface="Calibri" pitchFamily="34" charset="0"/>
              </a:rPr>
            </a:br>
            <a:r>
              <a:rPr lang="tr-TR" sz="1600" dirty="0" smtClean="0">
                <a:effectLst/>
                <a:latin typeface="Calibri" pitchFamily="34" charset="0"/>
                <a:cs typeface="Calibri" pitchFamily="34" charset="0"/>
              </a:rPr>
              <a:t/>
            </a:r>
            <a:br>
              <a:rPr lang="tr-TR" sz="1600" dirty="0" smtClean="0">
                <a:effectLst/>
                <a:latin typeface="Calibri" pitchFamily="34" charset="0"/>
                <a:cs typeface="Calibri" pitchFamily="34" charset="0"/>
              </a:rPr>
            </a:br>
            <a:r>
              <a:rPr lang="tr-TR" sz="2000" dirty="0" smtClean="0">
                <a:solidFill>
                  <a:schemeClr val="tx1"/>
                </a:solidFill>
                <a:effectLst/>
                <a:latin typeface="Calibri" pitchFamily="34" charset="0"/>
                <a:cs typeface="Calibri" pitchFamily="34" charset="0"/>
              </a:rPr>
              <a:t>02.02.2008 Tarih ve 26775 Sayılı Resmi Gazete Yayınlanan;</a:t>
            </a:r>
            <a:br>
              <a:rPr lang="tr-TR" sz="2000" dirty="0" smtClean="0">
                <a:solidFill>
                  <a:schemeClr val="tx1"/>
                </a:solidFill>
                <a:effectLst/>
                <a:latin typeface="Calibri" pitchFamily="34" charset="0"/>
                <a:cs typeface="Calibri" pitchFamily="34" charset="0"/>
              </a:rPr>
            </a:br>
            <a:r>
              <a:rPr lang="tr-TR" sz="2000" dirty="0" smtClean="0">
                <a:solidFill>
                  <a:schemeClr val="tx1"/>
                </a:solidFill>
                <a:effectLst/>
                <a:latin typeface="Calibri" pitchFamily="34" charset="0"/>
                <a:cs typeface="Calibri" pitchFamily="34" charset="0"/>
              </a:rPr>
              <a:t>Doktorluk, Hemşirelik, Ebelik, Diş Hekimliği, Veterinerlik, Eczacılık Ve Mimarlık Eğitim Programlarının Asgari Eğitim Koşullarının Belirlenmesine Dair Yönetmelik gereği,</a:t>
            </a:r>
            <a:br>
              <a:rPr lang="tr-TR" sz="2000" dirty="0" smtClean="0">
                <a:solidFill>
                  <a:schemeClr val="tx1"/>
                </a:solidFill>
                <a:effectLst/>
                <a:latin typeface="Calibri" pitchFamily="34" charset="0"/>
                <a:cs typeface="Calibri" pitchFamily="34" charset="0"/>
              </a:rPr>
            </a:br>
            <a:r>
              <a:rPr lang="tr-TR" sz="2000" dirty="0" smtClean="0">
                <a:solidFill>
                  <a:srgbClr val="FF0000"/>
                </a:solidFill>
                <a:effectLst/>
                <a:latin typeface="Calibri" pitchFamily="34" charset="0"/>
                <a:cs typeface="Calibri" pitchFamily="34" charset="0"/>
              </a:rPr>
              <a:t>Ebelik Mezuniyet Kriterleri</a:t>
            </a:r>
            <a:r>
              <a:rPr lang="tr-TR" dirty="0" smtClean="0">
                <a:effectLst/>
                <a:latin typeface="Calibri" pitchFamily="34" charset="0"/>
                <a:cs typeface="Calibri" pitchFamily="34" charset="0"/>
              </a:rPr>
              <a:t/>
            </a:r>
            <a:br>
              <a:rPr lang="tr-TR" dirty="0" smtClean="0">
                <a:effectLst/>
                <a:latin typeface="Calibri" pitchFamily="34" charset="0"/>
                <a:cs typeface="Calibri" pitchFamily="34" charset="0"/>
              </a:rPr>
            </a:br>
            <a:r>
              <a:rPr lang="tr-TR" dirty="0" smtClean="0">
                <a:effectLst/>
                <a:latin typeface="Calibri" pitchFamily="34" charset="0"/>
                <a:cs typeface="Calibri" pitchFamily="34" charset="0"/>
              </a:rPr>
              <a:t/>
            </a:r>
            <a:br>
              <a:rPr lang="tr-TR" dirty="0" smtClean="0">
                <a:effectLst/>
                <a:latin typeface="Calibri" pitchFamily="34" charset="0"/>
                <a:cs typeface="Calibri" pitchFamily="34" charset="0"/>
              </a:rPr>
            </a:br>
            <a:endParaRPr lang="tr-TR" dirty="0">
              <a:latin typeface="Calibri" pitchFamily="34" charset="0"/>
              <a:cs typeface="Calibri" pitchFamily="34" charset="0"/>
            </a:endParaRPr>
          </a:p>
        </p:txBody>
      </p:sp>
    </p:spTree>
    <p:extLst>
      <p:ext uri="{BB962C8B-B14F-4D97-AF65-F5344CB8AC3E}">
        <p14:creationId xmlns:p14="http://schemas.microsoft.com/office/powerpoint/2010/main" xmlns="" val="3916593035"/>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xmlns="" val="672349775"/>
              </p:ext>
            </p:extLst>
          </p:nvPr>
        </p:nvGraphicFramePr>
        <p:xfrm>
          <a:off x="457200" y="1481328"/>
          <a:ext cx="8229600" cy="5019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Başlık"/>
          <p:cNvSpPr>
            <a:spLocks noGrp="1"/>
          </p:cNvSpPr>
          <p:nvPr>
            <p:ph type="title"/>
          </p:nvPr>
        </p:nvSpPr>
        <p:spPr>
          <a:xfrm>
            <a:off x="457200" y="274638"/>
            <a:ext cx="7758138" cy="1143000"/>
          </a:xfrm>
        </p:spPr>
        <p:txBody>
          <a:bodyPr>
            <a:normAutofit/>
          </a:bodyPr>
          <a:lstStyle/>
          <a:p>
            <a:r>
              <a:rPr lang="tr-TR" sz="4000" dirty="0" smtClean="0">
                <a:effectLst/>
                <a:latin typeface="Calibri" pitchFamily="34" charset="0"/>
                <a:cs typeface="Calibri" pitchFamily="34" charset="0"/>
              </a:rPr>
              <a:t>Ebelik Bölümü Uygulama Alanları</a:t>
            </a:r>
            <a:endParaRPr lang="tr-TR" sz="4000" dirty="0">
              <a:effectLst/>
              <a:latin typeface="Calibri" pitchFamily="34" charset="0"/>
              <a:cs typeface="Calibri" pitchFamily="34" charset="0"/>
            </a:endParaRP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1700808"/>
            <a:ext cx="8208912" cy="3657018"/>
          </a:xfrm>
        </p:spPr>
        <p:txBody>
          <a:bodyPr>
            <a:noAutofit/>
          </a:bodyPr>
          <a:lstStyle/>
          <a:p>
            <a:pPr algn="just">
              <a:buSzPct val="100000"/>
            </a:pPr>
            <a:r>
              <a:rPr lang="tr-TR" sz="2000" dirty="0" smtClean="0">
                <a:latin typeface="Calibri" pitchFamily="34" charset="0"/>
                <a:cs typeface="Calibri" pitchFamily="34" charset="0"/>
              </a:rPr>
              <a:t>Fakültemiz; Yükseköğretim Kurulu Başkanlığının teklifi ve Bakanlar Kurulunun 06 Temmuz 2018 tarih ve 30470 Sayılı Resmi Gazetede yayımlanan 2018/12001 sayılı kararı ile kurulmuştur. </a:t>
            </a:r>
          </a:p>
          <a:p>
            <a:pPr algn="just">
              <a:buSzPct val="100000"/>
            </a:pPr>
            <a:endParaRPr lang="tr-TR" sz="2000" dirty="0">
              <a:latin typeface="Calibri" pitchFamily="34" charset="0"/>
              <a:cs typeface="Calibri" pitchFamily="34" charset="0"/>
            </a:endParaRPr>
          </a:p>
          <a:p>
            <a:pPr algn="just">
              <a:buSzPct val="100000"/>
            </a:pPr>
            <a:r>
              <a:rPr lang="tr-TR" sz="2000" dirty="0" smtClean="0">
                <a:latin typeface="Calibri" pitchFamily="34" charset="0"/>
                <a:cs typeface="Calibri" pitchFamily="34" charset="0"/>
              </a:rPr>
              <a:t>Daha önce Kahramanmaraş Sağlık Yüksekokulu olarak, Yükseköğretim Kurulu Başkanlığının teklifi ve Bakanlar Kurulunun 02 Kasım 1996 tarih ve 22805 Sayılı Resmi Gazetede yayımlanan 10/10/1996 gün ve 96/8665 sayılı kararı ile kurulmuş ve 1997-1998 eğitim-öğretim yılından itibaren Hemşirelik ve Ebelik bölümleri ile eğitim-öğretim faaliyetlerine başlamış ve Sağlık Bilimleri Fakültesine dönüşene kadar da sürdürmüştür.</a:t>
            </a:r>
          </a:p>
          <a:p>
            <a:pPr algn="just"/>
            <a:endParaRPr lang="tr-TR" sz="2000" dirty="0">
              <a:latin typeface="Calibri" pitchFamily="34" charset="0"/>
              <a:cs typeface="Calibri" pitchFamily="34" charset="0"/>
            </a:endParaRPr>
          </a:p>
        </p:txBody>
      </p:sp>
      <p:sp>
        <p:nvSpPr>
          <p:cNvPr id="3" name="2 Başlık"/>
          <p:cNvSpPr>
            <a:spLocks noGrp="1"/>
          </p:cNvSpPr>
          <p:nvPr>
            <p:ph type="title"/>
          </p:nvPr>
        </p:nvSpPr>
        <p:spPr/>
        <p:txBody>
          <a:bodyPr>
            <a:normAutofit/>
          </a:bodyPr>
          <a:lstStyle/>
          <a:p>
            <a:r>
              <a:rPr lang="tr-TR" sz="4000" dirty="0" smtClean="0">
                <a:solidFill>
                  <a:schemeClr val="tx1"/>
                </a:solidFill>
                <a:effectLst/>
                <a:latin typeface="Calibri" pitchFamily="34" charset="0"/>
                <a:cs typeface="Calibri" pitchFamily="34" charset="0"/>
              </a:rPr>
              <a:t>Fakültemiz; </a:t>
            </a:r>
            <a:endParaRPr lang="tr-TR" sz="4000" dirty="0">
              <a:solidFill>
                <a:schemeClr val="tx1"/>
              </a:solidFill>
              <a:effectLst/>
              <a:latin typeface="Calibri" pitchFamily="34" charset="0"/>
              <a:cs typeface="Calibri"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buSzPct val="100000"/>
            </a:pPr>
            <a:r>
              <a:rPr lang="tr-TR" sz="2400" dirty="0">
                <a:latin typeface="Calibri" pitchFamily="34" charset="0"/>
                <a:cs typeface="Calibri" pitchFamily="34" charset="0"/>
              </a:rPr>
              <a:t>Fizyoterapi ve Rehabilitasyon Bölümü bünyesinde Fizyoterapi ve Rehabilitasyon Anabilim Dalı Bulunmaktadır.</a:t>
            </a:r>
          </a:p>
          <a:p>
            <a:pPr algn="just">
              <a:buSzPct val="100000"/>
            </a:pPr>
            <a:r>
              <a:rPr lang="tr-TR" sz="2400" dirty="0">
                <a:latin typeface="Calibri" pitchFamily="34" charset="0"/>
                <a:cs typeface="Calibri" pitchFamily="34" charset="0"/>
              </a:rPr>
              <a:t>Henüz öğrencisi bulunmayan bölümün, öğretim üyesi eksikliği tamamlanarak öğrenci alınması çalışmaları devam etmektedir.</a:t>
            </a:r>
          </a:p>
        </p:txBody>
      </p:sp>
      <p:sp>
        <p:nvSpPr>
          <p:cNvPr id="3" name="Başlık 2"/>
          <p:cNvSpPr>
            <a:spLocks noGrp="1"/>
          </p:cNvSpPr>
          <p:nvPr>
            <p:ph type="title"/>
          </p:nvPr>
        </p:nvSpPr>
        <p:spPr>
          <a:xfrm>
            <a:off x="428596" y="285728"/>
            <a:ext cx="7115196" cy="1143000"/>
          </a:xfrm>
        </p:spPr>
        <p:txBody>
          <a:bodyPr>
            <a:normAutofit/>
          </a:bodyPr>
          <a:lstStyle/>
          <a:p>
            <a:r>
              <a:rPr lang="tr-TR" sz="3200" dirty="0">
                <a:solidFill>
                  <a:schemeClr val="tx1"/>
                </a:solidFill>
                <a:effectLst/>
                <a:latin typeface="Calibri" pitchFamily="34" charset="0"/>
                <a:cs typeface="Calibri" pitchFamily="34" charset="0"/>
              </a:rPr>
              <a:t>Fizyoterapi ve Rehabilitasyon Bölümü</a:t>
            </a:r>
          </a:p>
        </p:txBody>
      </p:sp>
      <p:pic>
        <p:nvPicPr>
          <p:cNvPr id="16387" name="Picture 3" descr="Fizyoterapi ve Rehabilitasyon BÃ¶lÃ¼mÃ¼ ile ilgili gÃ¶rsel sonucu"/>
          <p:cNvPicPr>
            <a:picLocks noChangeAspect="1" noChangeArrowheads="1"/>
          </p:cNvPicPr>
          <p:nvPr/>
        </p:nvPicPr>
        <p:blipFill>
          <a:blip r:embed="rId2" cstate="print"/>
          <a:srcRect/>
          <a:stretch>
            <a:fillRect/>
          </a:stretch>
        </p:blipFill>
        <p:spPr bwMode="auto">
          <a:xfrm>
            <a:off x="827584" y="3425868"/>
            <a:ext cx="7741772" cy="2736304"/>
          </a:xfrm>
          <a:prstGeom prst="rect">
            <a:avLst/>
          </a:prstGeom>
          <a:noFill/>
        </p:spPr>
      </p:pic>
    </p:spTree>
    <p:extLst>
      <p:ext uri="{BB962C8B-B14F-4D97-AF65-F5344CB8AC3E}">
        <p14:creationId xmlns:p14="http://schemas.microsoft.com/office/powerpoint/2010/main" xmlns="" val="4196014287"/>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142984"/>
            <a:ext cx="8115328" cy="4864307"/>
          </a:xfrm>
        </p:spPr>
        <p:txBody>
          <a:bodyPr>
            <a:normAutofit/>
          </a:bodyPr>
          <a:lstStyle/>
          <a:p>
            <a:pPr algn="just">
              <a:buSzPct val="100000"/>
            </a:pPr>
            <a:r>
              <a:rPr lang="tr-TR" sz="2000" dirty="0" smtClean="0">
                <a:latin typeface="Calibri" pitchFamily="34" charset="0"/>
                <a:cs typeface="Calibri" pitchFamily="34" charset="0"/>
              </a:rPr>
              <a:t>Beslenme ve Diyetetik Bölümü bünyesinde Beslenme ve Diyetetik Anabilim Dalı Bulunmaktadır.</a:t>
            </a:r>
          </a:p>
          <a:p>
            <a:pPr algn="just">
              <a:buSzPct val="100000"/>
            </a:pPr>
            <a:r>
              <a:rPr lang="tr-TR" sz="2000" dirty="0" smtClean="0">
                <a:latin typeface="Calibri" pitchFamily="34" charset="0"/>
                <a:cs typeface="Calibri" pitchFamily="34" charset="0"/>
              </a:rPr>
              <a:t>Henüz öğrencisi bulunmayan bölümün, öğretim üyesi eksikliği tamamlanarak öğrenci alınması çalışmaları devam etmektedir.</a:t>
            </a:r>
          </a:p>
          <a:p>
            <a:endParaRPr lang="tr-TR" sz="2000" dirty="0">
              <a:latin typeface="Calibri" pitchFamily="34" charset="0"/>
              <a:cs typeface="Calibri" pitchFamily="34" charset="0"/>
            </a:endParaRPr>
          </a:p>
        </p:txBody>
      </p:sp>
      <p:sp>
        <p:nvSpPr>
          <p:cNvPr id="3" name="2 Başlık"/>
          <p:cNvSpPr>
            <a:spLocks noGrp="1"/>
          </p:cNvSpPr>
          <p:nvPr>
            <p:ph type="title"/>
          </p:nvPr>
        </p:nvSpPr>
        <p:spPr>
          <a:xfrm>
            <a:off x="457200" y="274638"/>
            <a:ext cx="8229600" cy="868346"/>
          </a:xfrm>
        </p:spPr>
        <p:txBody>
          <a:bodyPr>
            <a:normAutofit/>
          </a:bodyPr>
          <a:lstStyle/>
          <a:p>
            <a:r>
              <a:rPr lang="tr-TR" sz="4000" dirty="0" smtClean="0">
                <a:solidFill>
                  <a:schemeClr val="tx1"/>
                </a:solidFill>
                <a:latin typeface="Calibri" pitchFamily="34" charset="0"/>
                <a:cs typeface="Calibri" pitchFamily="34" charset="0"/>
              </a:rPr>
              <a:t>Beslenme ve </a:t>
            </a:r>
            <a:r>
              <a:rPr lang="tr-TR" sz="4000" dirty="0" smtClean="0">
                <a:solidFill>
                  <a:schemeClr val="tx1"/>
                </a:solidFill>
                <a:effectLst/>
                <a:latin typeface="Calibri" pitchFamily="34" charset="0"/>
                <a:cs typeface="Calibri" pitchFamily="34" charset="0"/>
              </a:rPr>
              <a:t>Diyetetik</a:t>
            </a:r>
            <a:r>
              <a:rPr lang="tr-TR" sz="4000" dirty="0" smtClean="0">
                <a:solidFill>
                  <a:schemeClr val="tx1"/>
                </a:solidFill>
                <a:latin typeface="Calibri" pitchFamily="34" charset="0"/>
                <a:cs typeface="Calibri" pitchFamily="34" charset="0"/>
              </a:rPr>
              <a:t> Bölümü </a:t>
            </a:r>
            <a:endParaRPr lang="tr-TR" sz="4000" dirty="0">
              <a:solidFill>
                <a:schemeClr val="tx1"/>
              </a:solidFill>
              <a:latin typeface="Calibri" pitchFamily="34" charset="0"/>
              <a:cs typeface="Calibri" pitchFamily="34" charset="0"/>
            </a:endParaRPr>
          </a:p>
        </p:txBody>
      </p:sp>
      <p:pic>
        <p:nvPicPr>
          <p:cNvPr id="12290" name="Picture 2" descr="http://sbfbd.ksu.edu.tr/resim/slayt/_site_slayt_1812191602317211.jpg"/>
          <p:cNvPicPr>
            <a:picLocks noChangeAspect="1" noChangeArrowheads="1"/>
          </p:cNvPicPr>
          <p:nvPr/>
        </p:nvPicPr>
        <p:blipFill>
          <a:blip r:embed="rId2" cstate="print"/>
          <a:srcRect/>
          <a:stretch>
            <a:fillRect/>
          </a:stretch>
        </p:blipFill>
        <p:spPr bwMode="auto">
          <a:xfrm>
            <a:off x="1835696" y="2708920"/>
            <a:ext cx="5429288" cy="3500462"/>
          </a:xfrm>
          <a:prstGeom prst="rect">
            <a:avLst/>
          </a:prstGeom>
          <a:noFill/>
        </p:spPr>
      </p:pic>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85762" y="1844824"/>
            <a:ext cx="5757874" cy="4525963"/>
          </a:xfrm>
        </p:spPr>
        <p:txBody>
          <a:bodyPr>
            <a:normAutofit/>
          </a:bodyPr>
          <a:lstStyle/>
          <a:p>
            <a:pPr>
              <a:buSzPct val="100000"/>
            </a:pPr>
            <a:r>
              <a:rPr lang="tr-TR" sz="2400" dirty="0" smtClean="0">
                <a:latin typeface="Calibri" pitchFamily="34" charset="0"/>
                <a:cs typeface="Calibri" pitchFamily="34" charset="0"/>
              </a:rPr>
              <a:t>Öğrencilerin ders kayıtları, ders geçme notları ve ilgili derse ait dokümanlara ulaşabileceği  ve danışman öğretim elemanı ile mesajlaşma yolu ile iletişim kurabileceği öğrenci bilgi sistemi. </a:t>
            </a:r>
            <a:endParaRPr lang="tr-TR" sz="2400" dirty="0">
              <a:latin typeface="Calibri" pitchFamily="34" charset="0"/>
              <a:cs typeface="Calibri" pitchFamily="34" charset="0"/>
            </a:endParaRPr>
          </a:p>
        </p:txBody>
      </p:sp>
      <p:sp>
        <p:nvSpPr>
          <p:cNvPr id="3" name="2 Başlık"/>
          <p:cNvSpPr>
            <a:spLocks noGrp="1"/>
          </p:cNvSpPr>
          <p:nvPr>
            <p:ph type="title"/>
          </p:nvPr>
        </p:nvSpPr>
        <p:spPr/>
        <p:txBody>
          <a:bodyPr>
            <a:normAutofit/>
          </a:bodyPr>
          <a:lstStyle/>
          <a:p>
            <a:r>
              <a:rPr lang="tr-TR" sz="4000" dirty="0" smtClean="0">
                <a:effectLst/>
                <a:latin typeface="Calibri" pitchFamily="34" charset="0"/>
                <a:cs typeface="Calibri" pitchFamily="34" charset="0"/>
              </a:rPr>
              <a:t>Öğrenci Bilgi Sistemi</a:t>
            </a:r>
            <a:endParaRPr lang="tr-TR" sz="4000" dirty="0">
              <a:effectLst/>
              <a:latin typeface="Calibri" pitchFamily="34" charset="0"/>
              <a:cs typeface="Calibri" pitchFamily="34" charset="0"/>
            </a:endParaRPr>
          </a:p>
        </p:txBody>
      </p:sp>
      <p:pic>
        <p:nvPicPr>
          <p:cNvPr id="1026" name="Picture 2" descr="ksÃ¼ sbf logo ile ilgili gÃ¶rsel sonucu"/>
          <p:cNvPicPr>
            <a:picLocks noChangeAspect="1" noChangeArrowheads="1"/>
          </p:cNvPicPr>
          <p:nvPr/>
        </p:nvPicPr>
        <p:blipFill>
          <a:blip r:embed="rId2" cstate="print"/>
          <a:srcRect/>
          <a:stretch>
            <a:fillRect/>
          </a:stretch>
        </p:blipFill>
        <p:spPr bwMode="auto">
          <a:xfrm>
            <a:off x="5796136" y="1772816"/>
            <a:ext cx="3168352" cy="4237445"/>
          </a:xfrm>
          <a:prstGeom prst="rect">
            <a:avLst/>
          </a:prstGeom>
          <a:noFill/>
        </p:spPr>
      </p:pic>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44806" y="1988840"/>
            <a:ext cx="8472518" cy="2592288"/>
          </a:xfrm>
          <a:ln w="38100">
            <a:solidFill>
              <a:schemeClr val="accent1"/>
            </a:solidFill>
          </a:ln>
        </p:spPr>
        <p:txBody>
          <a:bodyPr>
            <a:normAutofit/>
          </a:bodyPr>
          <a:lstStyle/>
          <a:p>
            <a:pPr algn="just">
              <a:buSzPct val="100000"/>
            </a:pPr>
            <a:endParaRPr lang="tr-TR" sz="2400" dirty="0" smtClean="0">
              <a:latin typeface="Calibri" pitchFamily="34" charset="0"/>
              <a:cs typeface="Calibri" pitchFamily="34" charset="0"/>
            </a:endParaRPr>
          </a:p>
          <a:p>
            <a:pPr algn="just">
              <a:buSzPct val="100000"/>
            </a:pPr>
            <a:r>
              <a:rPr lang="tr-TR" sz="2400" dirty="0" err="1" smtClean="0">
                <a:latin typeface="Calibri" pitchFamily="34" charset="0"/>
                <a:cs typeface="Calibri" pitchFamily="34" charset="0"/>
              </a:rPr>
              <a:t>Erasmus</a:t>
            </a:r>
            <a:r>
              <a:rPr lang="tr-TR" sz="2400" dirty="0" smtClean="0">
                <a:latin typeface="Calibri" pitchFamily="34" charset="0"/>
                <a:cs typeface="Calibri" pitchFamily="34" charset="0"/>
              </a:rPr>
              <a:t>+ kapsamında Fakültemiz Hemşirelik bölümü için Portekiz ve Polonya’da öğrenci değişimleri, öğrencilere Yurt dışında öğrenim görme olanakları sağlamaktadır.</a:t>
            </a:r>
          </a:p>
          <a:p>
            <a:pPr algn="just">
              <a:buSzPct val="100000"/>
            </a:pPr>
            <a:r>
              <a:rPr lang="tr-TR" sz="2400" dirty="0" smtClean="0">
                <a:latin typeface="Calibri" pitchFamily="34" charset="0"/>
                <a:cs typeface="Calibri" pitchFamily="34" charset="0"/>
              </a:rPr>
              <a:t>Öğrenim ve Staj hareketliliği olarak yapılan değişimler en az 3 ay en fazla 12 ay olarak planlanmaktadır.  </a:t>
            </a:r>
            <a:endParaRPr lang="tr-TR" sz="2400" dirty="0">
              <a:latin typeface="Calibri" pitchFamily="34" charset="0"/>
              <a:cs typeface="Calibri" pitchFamily="34" charset="0"/>
            </a:endParaRPr>
          </a:p>
        </p:txBody>
      </p:sp>
      <p:sp>
        <p:nvSpPr>
          <p:cNvPr id="4" name="2 Başlık"/>
          <p:cNvSpPr>
            <a:spLocks noGrp="1"/>
          </p:cNvSpPr>
          <p:nvPr>
            <p:ph type="title"/>
          </p:nvPr>
        </p:nvSpPr>
        <p:spPr>
          <a:xfrm>
            <a:off x="457200" y="274638"/>
            <a:ext cx="8229600" cy="796908"/>
          </a:xfrm>
        </p:spPr>
        <p:txBody>
          <a:bodyPr>
            <a:normAutofit/>
          </a:bodyPr>
          <a:lstStyle/>
          <a:p>
            <a:r>
              <a:rPr lang="tr-TR" sz="4000" dirty="0" smtClean="0">
                <a:effectLst/>
                <a:latin typeface="Calibri" pitchFamily="34" charset="0"/>
                <a:cs typeface="Calibri" pitchFamily="34" charset="0"/>
              </a:rPr>
              <a:t>Dış ilişkiler </a:t>
            </a:r>
            <a:endParaRPr lang="tr-TR" sz="4000" dirty="0">
              <a:effectLst/>
              <a:latin typeface="Calibri" pitchFamily="34" charset="0"/>
              <a:cs typeface="Calibri" pitchFamily="34" charset="0"/>
            </a:endParaRPr>
          </a:p>
        </p:txBody>
      </p:sp>
      <p:pic>
        <p:nvPicPr>
          <p:cNvPr id="1026" name="Picture 2" descr="erasmus ile ilgili gÃ¶rsel sonucu"/>
          <p:cNvPicPr>
            <a:picLocks noChangeAspect="1" noChangeArrowheads="1"/>
          </p:cNvPicPr>
          <p:nvPr/>
        </p:nvPicPr>
        <p:blipFill>
          <a:blip r:embed="rId2" cstate="print"/>
          <a:srcRect/>
          <a:stretch>
            <a:fillRect/>
          </a:stretch>
        </p:blipFill>
        <p:spPr bwMode="auto">
          <a:xfrm>
            <a:off x="1403454" y="4797152"/>
            <a:ext cx="6336704" cy="1887038"/>
          </a:xfrm>
          <a:prstGeom prst="rect">
            <a:avLst/>
          </a:prstGeom>
          <a:noFill/>
        </p:spPr>
      </p:pic>
      <p:pic>
        <p:nvPicPr>
          <p:cNvPr id="6" name="Picture 2" descr="erasmus ile ilgili gÃ¶rsel sonucu"/>
          <p:cNvPicPr>
            <a:picLocks noChangeAspect="1" noChangeArrowheads="1"/>
          </p:cNvPicPr>
          <p:nvPr/>
        </p:nvPicPr>
        <p:blipFill>
          <a:blip r:embed="rId3" cstate="print"/>
          <a:srcRect l="45902" r="4098" b="7000"/>
          <a:stretch>
            <a:fillRect/>
          </a:stretch>
        </p:blipFill>
        <p:spPr bwMode="auto">
          <a:xfrm>
            <a:off x="6123090" y="116632"/>
            <a:ext cx="2806628" cy="1629964"/>
          </a:xfrm>
          <a:prstGeom prst="rect">
            <a:avLst/>
          </a:prstGeom>
          <a:noFill/>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xmlns="" val="351812335"/>
              </p:ext>
            </p:extLst>
          </p:nvPr>
        </p:nvGraphicFramePr>
        <p:xfrm>
          <a:off x="1142976" y="1371600"/>
          <a:ext cx="7000924" cy="5486400"/>
        </p:xfrm>
        <a:graphic>
          <a:graphicData uri="http://schemas.openxmlformats.org/drawingml/2006/table">
            <a:tbl>
              <a:tblPr firstRow="1" bandRow="1">
                <a:tableStyleId>{5C22544A-7EE6-4342-B048-85BDC9FD1C3A}</a:tableStyleId>
              </a:tblPr>
              <a:tblGrid>
                <a:gridCol w="2479493"/>
                <a:gridCol w="1385600"/>
                <a:gridCol w="1750231"/>
                <a:gridCol w="1385600"/>
              </a:tblGrid>
              <a:tr h="319088">
                <a:tc>
                  <a:txBody>
                    <a:bodyPr/>
                    <a:lstStyle/>
                    <a:p>
                      <a:r>
                        <a:rPr lang="tr-TR" dirty="0" smtClean="0">
                          <a:latin typeface="Calibri" pitchFamily="34" charset="0"/>
                          <a:cs typeface="Calibri" pitchFamily="34" charset="0"/>
                        </a:rPr>
                        <a:t>Ülke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Ebelik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Hemşirelik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Toplam </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Afganistan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2</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3</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Almanya</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r>
              <a:tr h="319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Calibri" pitchFamily="34" charset="0"/>
                          <a:cs typeface="Calibri" pitchFamily="34" charset="0"/>
                        </a:rPr>
                        <a:t>Avusturya </a:t>
                      </a:r>
                    </a:p>
                  </a:txBody>
                  <a:tcPr/>
                </a:tc>
                <a:tc>
                  <a:txBody>
                    <a:bodyPr/>
                    <a:lstStyle/>
                    <a:p>
                      <a:r>
                        <a:rPr lang="tr-TR" dirty="0" smtClean="0">
                          <a:latin typeface="Calibri" pitchFamily="34" charset="0"/>
                          <a:cs typeface="Calibri" pitchFamily="34" charset="0"/>
                        </a:rPr>
                        <a:t>-</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Bosna Hersek</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2</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Cibuti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7</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7</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Çin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4</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5</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Irak</a:t>
                      </a:r>
                      <a:r>
                        <a:rPr lang="tr-TR" baseline="0" dirty="0" smtClean="0">
                          <a:latin typeface="Calibri" pitchFamily="34" charset="0"/>
                          <a:cs typeface="Calibri" pitchFamily="34" charset="0"/>
                        </a:rPr>
                        <a:t>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3</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3</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Kazakistan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Kırgızistan</a:t>
                      </a:r>
                      <a:r>
                        <a:rPr lang="tr-TR" baseline="0" dirty="0" smtClean="0">
                          <a:latin typeface="Calibri" pitchFamily="34" charset="0"/>
                          <a:cs typeface="Calibri" pitchFamily="34" charset="0"/>
                        </a:rPr>
                        <a:t>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Somali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3</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3</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6</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Suriye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18</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29</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47</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Arabistan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2</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Türkmenistan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3</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4</a:t>
                      </a:r>
                      <a:endParaRPr lang="tr-TR" dirty="0">
                        <a:latin typeface="Calibri" pitchFamily="34" charset="0"/>
                        <a:cs typeface="Calibri" pitchFamily="34" charset="0"/>
                      </a:endParaRPr>
                    </a:p>
                  </a:txBody>
                  <a:tcPr/>
                </a:tc>
              </a:tr>
              <a:tr h="319088">
                <a:tc>
                  <a:txBody>
                    <a:bodyPr/>
                    <a:lstStyle/>
                    <a:p>
                      <a:r>
                        <a:rPr lang="tr-TR" dirty="0" smtClean="0">
                          <a:latin typeface="Calibri" pitchFamily="34" charset="0"/>
                          <a:cs typeface="Calibri" pitchFamily="34" charset="0"/>
                        </a:rPr>
                        <a:t>Azerbaycan</a:t>
                      </a:r>
                      <a:r>
                        <a:rPr lang="tr-TR" baseline="0" dirty="0" smtClean="0">
                          <a:latin typeface="Calibri" pitchFamily="34" charset="0"/>
                          <a:cs typeface="Calibri" pitchFamily="34" charset="0"/>
                        </a:rPr>
                        <a:t> </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r>
            </a:tbl>
          </a:graphicData>
        </a:graphic>
      </p:graphicFrame>
      <p:sp>
        <p:nvSpPr>
          <p:cNvPr id="6" name="5 Başlık"/>
          <p:cNvSpPr>
            <a:spLocks noGrp="1"/>
          </p:cNvSpPr>
          <p:nvPr>
            <p:ph type="title"/>
          </p:nvPr>
        </p:nvSpPr>
        <p:spPr>
          <a:xfrm>
            <a:off x="500034" y="285728"/>
            <a:ext cx="6257940" cy="1143000"/>
          </a:xfrm>
        </p:spPr>
        <p:txBody>
          <a:bodyPr>
            <a:noAutofit/>
          </a:bodyPr>
          <a:lstStyle/>
          <a:p>
            <a:r>
              <a:rPr lang="tr-TR" sz="3200" dirty="0" smtClean="0">
                <a:effectLst/>
                <a:latin typeface="Calibri" pitchFamily="34" charset="0"/>
                <a:cs typeface="Calibri" pitchFamily="34" charset="0"/>
              </a:rPr>
              <a:t>Fakültemizde Öğrenim Gören Yabancı Uyruklu Öğrenciler</a:t>
            </a:r>
            <a:endParaRPr lang="tr-TR" sz="3200" dirty="0">
              <a:effectLst/>
              <a:latin typeface="Calibri" pitchFamily="34" charset="0"/>
              <a:cs typeface="Calibri" pitchFamily="34" charset="0"/>
            </a:endParaRPr>
          </a:p>
        </p:txBody>
      </p:sp>
      <p:pic>
        <p:nvPicPr>
          <p:cNvPr id="69634" name="Picture 2" descr="erasmus ile ilgili gÃ¶rsel sonucu"/>
          <p:cNvPicPr>
            <a:picLocks noChangeAspect="1" noChangeArrowheads="1"/>
          </p:cNvPicPr>
          <p:nvPr/>
        </p:nvPicPr>
        <p:blipFill>
          <a:blip r:embed="rId2" cstate="print"/>
          <a:srcRect l="45902" r="4098" b="7000"/>
          <a:stretch>
            <a:fillRect/>
          </a:stretch>
        </p:blipFill>
        <p:spPr bwMode="auto">
          <a:xfrm>
            <a:off x="6756978" y="19372"/>
            <a:ext cx="2143140" cy="1244640"/>
          </a:xfrm>
          <a:prstGeom prst="rect">
            <a:avLst/>
          </a:prstGeom>
          <a:noFill/>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58" y="1481328"/>
            <a:ext cx="4718898" cy="4525963"/>
          </a:xfrm>
        </p:spPr>
        <p:txBody>
          <a:bodyPr>
            <a:normAutofit/>
          </a:bodyPr>
          <a:lstStyle/>
          <a:p>
            <a:pPr>
              <a:buSzPct val="100000"/>
            </a:pPr>
            <a:endParaRPr lang="tr-TR" sz="2400" dirty="0" smtClean="0">
              <a:latin typeface="Calibri" pitchFamily="34" charset="0"/>
              <a:cs typeface="Calibri" pitchFamily="34" charset="0"/>
            </a:endParaRPr>
          </a:p>
          <a:p>
            <a:pPr>
              <a:buSzPct val="100000"/>
            </a:pPr>
            <a:r>
              <a:rPr lang="tr-TR" sz="2400" dirty="0" smtClean="0">
                <a:latin typeface="Calibri" pitchFamily="34" charset="0"/>
                <a:cs typeface="Calibri" pitchFamily="34" charset="0"/>
              </a:rPr>
              <a:t>Farabi değişim programı kapsamında yurt içinde anlaşmalı üniversitelerde öğrencilerin en fazla 1 yıl süre ile öğrenimlerine devam etmesi olanakları sağlanmaktadır.</a:t>
            </a:r>
            <a:endParaRPr lang="tr-TR" sz="2400" dirty="0">
              <a:latin typeface="Calibri" pitchFamily="34" charset="0"/>
              <a:cs typeface="Calibri" pitchFamily="34" charset="0"/>
            </a:endParaRPr>
          </a:p>
        </p:txBody>
      </p:sp>
      <p:sp>
        <p:nvSpPr>
          <p:cNvPr id="3" name="2 Başlık"/>
          <p:cNvSpPr>
            <a:spLocks noGrp="1"/>
          </p:cNvSpPr>
          <p:nvPr>
            <p:ph type="title"/>
          </p:nvPr>
        </p:nvSpPr>
        <p:spPr/>
        <p:txBody>
          <a:bodyPr>
            <a:normAutofit/>
          </a:bodyPr>
          <a:lstStyle/>
          <a:p>
            <a:r>
              <a:rPr lang="tr-TR" sz="4000" dirty="0" err="1" smtClean="0">
                <a:effectLst/>
                <a:latin typeface="Calibri" pitchFamily="34" charset="0"/>
                <a:cs typeface="Calibri" pitchFamily="34" charset="0"/>
              </a:rPr>
              <a:t>Farabi</a:t>
            </a:r>
            <a:r>
              <a:rPr lang="tr-TR" sz="4000" dirty="0" smtClean="0">
                <a:effectLst/>
                <a:latin typeface="Calibri" pitchFamily="34" charset="0"/>
                <a:cs typeface="Calibri" pitchFamily="34" charset="0"/>
              </a:rPr>
              <a:t> Değişim Programı</a:t>
            </a:r>
            <a:endParaRPr lang="tr-TR" sz="4000" dirty="0">
              <a:effectLst/>
              <a:latin typeface="Calibri" pitchFamily="34" charset="0"/>
              <a:cs typeface="Calibri" pitchFamily="34" charset="0"/>
            </a:endParaRPr>
          </a:p>
        </p:txBody>
      </p:sp>
      <p:pic>
        <p:nvPicPr>
          <p:cNvPr id="67586" name="Picture 2"/>
          <p:cNvPicPr>
            <a:picLocks noChangeAspect="1" noChangeArrowheads="1"/>
          </p:cNvPicPr>
          <p:nvPr/>
        </p:nvPicPr>
        <p:blipFill>
          <a:blip r:embed="rId2" cstate="print"/>
          <a:srcRect/>
          <a:stretch>
            <a:fillRect/>
          </a:stretch>
        </p:blipFill>
        <p:spPr bwMode="auto">
          <a:xfrm>
            <a:off x="5323612" y="1628800"/>
            <a:ext cx="3524070" cy="4355932"/>
          </a:xfrm>
          <a:prstGeom prst="rect">
            <a:avLst/>
          </a:prstGeom>
          <a:noFill/>
          <a:ln w="9525">
            <a:noFill/>
            <a:miter lim="800000"/>
            <a:headEnd/>
            <a:tailEnd/>
          </a:ln>
          <a:effectLst/>
        </p:spPr>
      </p:pic>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109728" indent="0">
              <a:buNone/>
            </a:pPr>
            <a:endParaRPr lang="tr-TR" b="1" dirty="0" smtClean="0">
              <a:latin typeface="Calibri" pitchFamily="34" charset="0"/>
              <a:cs typeface="Calibri" pitchFamily="34" charset="0"/>
            </a:endParaRPr>
          </a:p>
          <a:p>
            <a:pPr marL="109728" indent="0" algn="ctr">
              <a:buNone/>
            </a:pPr>
            <a:r>
              <a:rPr lang="tr-TR" sz="2400" b="1" dirty="0" smtClean="0">
                <a:latin typeface="Calibri" pitchFamily="34" charset="0"/>
                <a:cs typeface="Calibri" pitchFamily="34" charset="0"/>
              </a:rPr>
              <a:t>KSÜ SAĞLIK BİLİMLERİ FAKÜLTESİ DIŞ İLİŞKİLER KOMİSYONU GİDEN VE GELEN ÖĞRENCİ DAĞILIMI</a:t>
            </a:r>
            <a:endParaRPr lang="tr-TR" sz="2400" b="1" dirty="0">
              <a:latin typeface="Calibri" pitchFamily="34" charset="0"/>
              <a:cs typeface="Calibri" pitchFamily="34" charset="0"/>
            </a:endParaRPr>
          </a:p>
        </p:txBody>
      </p:sp>
      <p:sp>
        <p:nvSpPr>
          <p:cNvPr id="3" name="Başlık 2"/>
          <p:cNvSpPr>
            <a:spLocks noGrp="1"/>
          </p:cNvSpPr>
          <p:nvPr>
            <p:ph type="title"/>
          </p:nvPr>
        </p:nvSpPr>
        <p:spPr/>
        <p:txBody>
          <a:bodyPr>
            <a:normAutofit/>
          </a:bodyPr>
          <a:lstStyle/>
          <a:p>
            <a:r>
              <a:rPr lang="tr-TR" sz="4000" dirty="0">
                <a:effectLst/>
                <a:latin typeface="Calibri" pitchFamily="34" charset="0"/>
                <a:cs typeface="Calibri" pitchFamily="34" charset="0"/>
              </a:rPr>
              <a:t>Dış </a:t>
            </a:r>
            <a:r>
              <a:rPr lang="tr-TR" sz="4000" dirty="0" smtClean="0">
                <a:effectLst/>
                <a:latin typeface="Calibri" pitchFamily="34" charset="0"/>
                <a:cs typeface="Calibri" pitchFamily="34" charset="0"/>
              </a:rPr>
              <a:t>ilişkiler</a:t>
            </a:r>
            <a:endParaRPr lang="tr-TR" sz="4000" dirty="0">
              <a:effectLst/>
              <a:latin typeface="Calibri" pitchFamily="34" charset="0"/>
              <a:cs typeface="Calibri" pitchFamily="34" charset="0"/>
            </a:endParaRPr>
          </a:p>
        </p:txBody>
      </p:sp>
      <p:pic>
        <p:nvPicPr>
          <p:cNvPr id="4" name="Picture 2"/>
          <p:cNvPicPr>
            <a:picLocks noChangeAspect="1" noChangeArrowheads="1"/>
          </p:cNvPicPr>
          <p:nvPr/>
        </p:nvPicPr>
        <p:blipFill rotWithShape="1">
          <a:blip r:embed="rId2" cstate="print"/>
          <a:srcRect l="4237" t="50669" r="5083" b="6531"/>
          <a:stretch/>
        </p:blipFill>
        <p:spPr bwMode="auto">
          <a:xfrm>
            <a:off x="395536" y="3140968"/>
            <a:ext cx="8470561" cy="2160240"/>
          </a:xfrm>
          <a:prstGeom prst="rect">
            <a:avLst/>
          </a:prstGeom>
          <a:noFill/>
          <a:ln w="9525">
            <a:noFill/>
            <a:miter lim="800000"/>
            <a:headEnd/>
            <a:tailEnd/>
          </a:ln>
          <a:effectLst/>
        </p:spPr>
      </p:pic>
    </p:spTree>
    <p:extLst>
      <p:ext uri="{BB962C8B-B14F-4D97-AF65-F5344CB8AC3E}">
        <p14:creationId xmlns:p14="http://schemas.microsoft.com/office/powerpoint/2010/main" xmlns="" val="233255058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xmlns="" val="141614552"/>
              </p:ext>
            </p:extLst>
          </p:nvPr>
        </p:nvGraphicFramePr>
        <p:xfrm>
          <a:off x="755576" y="1628800"/>
          <a:ext cx="756084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Başlık"/>
          <p:cNvSpPr>
            <a:spLocks noGrp="1"/>
          </p:cNvSpPr>
          <p:nvPr>
            <p:ph type="title"/>
          </p:nvPr>
        </p:nvSpPr>
        <p:spPr/>
        <p:txBody>
          <a:bodyPr>
            <a:normAutofit/>
          </a:bodyPr>
          <a:lstStyle/>
          <a:p>
            <a:r>
              <a:rPr lang="tr-TR" sz="4000" dirty="0" smtClean="0">
                <a:effectLst/>
                <a:latin typeface="Calibri" pitchFamily="34" charset="0"/>
                <a:cs typeface="Calibri" pitchFamily="34" charset="0"/>
              </a:rPr>
              <a:t>YATAY GEÇİŞ </a:t>
            </a:r>
            <a:endParaRPr lang="tr-TR" sz="4000" dirty="0">
              <a:effectLst/>
              <a:latin typeface="Calibri" pitchFamily="34" charset="0"/>
              <a:cs typeface="Calibri" pitchFamily="34" charset="0"/>
            </a:endParaRPr>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00034" y="1714488"/>
            <a:ext cx="7972452" cy="4525963"/>
          </a:xfrm>
        </p:spPr>
        <p:txBody>
          <a:bodyPr>
            <a:normAutofit/>
          </a:bodyPr>
          <a:lstStyle/>
          <a:p>
            <a:pPr algn="just"/>
            <a:r>
              <a:rPr lang="tr-TR" dirty="0" smtClean="0">
                <a:latin typeface="Calibri" pitchFamily="34" charset="0"/>
                <a:cs typeface="Calibri" pitchFamily="34" charset="0"/>
              </a:rPr>
              <a:t>Öğrencilerimize KYK tarafından burs ve kredi, Üniversitemiz tarafından yemek yardımı, </a:t>
            </a:r>
            <a:r>
              <a:rPr lang="tr-TR" dirty="0" err="1" smtClean="0">
                <a:latin typeface="Calibri" pitchFamily="34" charset="0"/>
                <a:cs typeface="Calibri" pitchFamily="34" charset="0"/>
              </a:rPr>
              <a:t>part</a:t>
            </a:r>
            <a:r>
              <a:rPr lang="tr-TR" dirty="0" smtClean="0">
                <a:latin typeface="Calibri" pitchFamily="34" charset="0"/>
                <a:cs typeface="Calibri" pitchFamily="34" charset="0"/>
              </a:rPr>
              <a:t>-time çalışma ve TEV gibi kuruluşlardan karşılıksız burs  olanağı mevcuttur.</a:t>
            </a:r>
          </a:p>
          <a:p>
            <a:endParaRPr lang="tr-TR" dirty="0" smtClean="0">
              <a:latin typeface="Calibri" pitchFamily="34" charset="0"/>
              <a:cs typeface="Calibri" pitchFamily="34" charset="0"/>
            </a:endParaRPr>
          </a:p>
          <a:p>
            <a:endParaRPr lang="tr-TR" dirty="0">
              <a:latin typeface="Calibri" pitchFamily="34" charset="0"/>
              <a:cs typeface="Calibri" pitchFamily="34" charset="0"/>
            </a:endParaRPr>
          </a:p>
        </p:txBody>
      </p:sp>
      <p:sp>
        <p:nvSpPr>
          <p:cNvPr id="3" name="2 Başlık"/>
          <p:cNvSpPr>
            <a:spLocks noGrp="1"/>
          </p:cNvSpPr>
          <p:nvPr>
            <p:ph type="title"/>
          </p:nvPr>
        </p:nvSpPr>
        <p:spPr/>
        <p:txBody>
          <a:bodyPr>
            <a:normAutofit/>
          </a:bodyPr>
          <a:lstStyle/>
          <a:p>
            <a:r>
              <a:rPr lang="tr-TR" sz="4000" dirty="0" smtClean="0">
                <a:effectLst/>
                <a:latin typeface="Calibri" pitchFamily="34" charset="0"/>
                <a:cs typeface="Calibri" pitchFamily="34" charset="0"/>
              </a:rPr>
              <a:t>BURS OLANAKLARI</a:t>
            </a:r>
            <a:endParaRPr lang="tr-TR" sz="4000" dirty="0">
              <a:effectLst/>
              <a:latin typeface="Calibri" pitchFamily="34" charset="0"/>
              <a:cs typeface="Calibri" pitchFamily="34" charset="0"/>
            </a:endParaRPr>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xmlns="" val="195559808"/>
              </p:ext>
            </p:extLst>
          </p:nvPr>
        </p:nvGraphicFramePr>
        <p:xfrm>
          <a:off x="457200" y="1500174"/>
          <a:ext cx="8472518"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Başlık"/>
          <p:cNvSpPr>
            <a:spLocks noGrp="1"/>
          </p:cNvSpPr>
          <p:nvPr>
            <p:ph type="title"/>
          </p:nvPr>
        </p:nvSpPr>
        <p:spPr/>
        <p:txBody>
          <a:bodyPr/>
          <a:lstStyle/>
          <a:p>
            <a:r>
              <a:rPr lang="tr-TR" dirty="0" smtClean="0">
                <a:latin typeface="Calibri" pitchFamily="34" charset="0"/>
                <a:cs typeface="Calibri" pitchFamily="34" charset="0"/>
              </a:rPr>
              <a:t>İş </a:t>
            </a:r>
            <a:r>
              <a:rPr lang="tr-TR" sz="4000" dirty="0" smtClean="0">
                <a:effectLst/>
                <a:latin typeface="Calibri" pitchFamily="34" charset="0"/>
                <a:cs typeface="Calibri" pitchFamily="34" charset="0"/>
              </a:rPr>
              <a:t>İmkanları- İstihdam</a:t>
            </a:r>
            <a:endParaRPr lang="tr-TR" sz="4000" dirty="0">
              <a:effectLst/>
              <a:latin typeface="Calibri" pitchFamily="34" charset="0"/>
              <a:cs typeface="Calibri" pitchFamily="34" charset="0"/>
            </a:endParaRP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00034" y="908720"/>
            <a:ext cx="8229600" cy="5112568"/>
          </a:xfrm>
        </p:spPr>
        <p:txBody>
          <a:bodyPr>
            <a:normAutofit lnSpcReduction="10000"/>
          </a:bodyPr>
          <a:lstStyle/>
          <a:p>
            <a:pPr marL="109728" indent="0" algn="just">
              <a:buNone/>
            </a:pPr>
            <a:r>
              <a:rPr lang="tr-TR" sz="2200" dirty="0" smtClean="0">
                <a:latin typeface="Calibri" pitchFamily="34" charset="0"/>
                <a:cs typeface="Calibri" pitchFamily="34" charset="0"/>
              </a:rPr>
              <a:t>Fakültemiz bünyesinde ;</a:t>
            </a:r>
          </a:p>
          <a:p>
            <a:pPr algn="just"/>
            <a:r>
              <a:rPr lang="tr-TR" sz="2200" b="1" dirty="0" smtClean="0">
                <a:latin typeface="Calibri" pitchFamily="34" charset="0"/>
                <a:cs typeface="Calibri" pitchFamily="34" charset="0"/>
              </a:rPr>
              <a:t>EBELİK</a:t>
            </a:r>
            <a:r>
              <a:rPr lang="tr-TR" sz="2200" dirty="0" smtClean="0">
                <a:latin typeface="Calibri" pitchFamily="34" charset="0"/>
                <a:cs typeface="Calibri" pitchFamily="34" charset="0"/>
              </a:rPr>
              <a:t> </a:t>
            </a:r>
          </a:p>
          <a:p>
            <a:pPr algn="just"/>
            <a:r>
              <a:rPr lang="tr-TR" sz="2200" b="1" dirty="0" smtClean="0">
                <a:latin typeface="Calibri" pitchFamily="34" charset="0"/>
                <a:cs typeface="Calibri" pitchFamily="34" charset="0"/>
              </a:rPr>
              <a:t>HEMŞİRELİK</a:t>
            </a:r>
            <a:endParaRPr lang="tr-TR" sz="2200" dirty="0" smtClean="0">
              <a:latin typeface="Calibri" pitchFamily="34" charset="0"/>
              <a:cs typeface="Calibri" pitchFamily="34" charset="0"/>
            </a:endParaRPr>
          </a:p>
          <a:p>
            <a:pPr algn="just"/>
            <a:r>
              <a:rPr lang="tr-TR" sz="2200" b="1" dirty="0" smtClean="0">
                <a:latin typeface="Calibri" pitchFamily="34" charset="0"/>
                <a:cs typeface="Calibri" pitchFamily="34" charset="0"/>
              </a:rPr>
              <a:t>FİZYOTERAPİ ve REHABİLATASYON</a:t>
            </a:r>
          </a:p>
          <a:p>
            <a:pPr algn="just"/>
            <a:r>
              <a:rPr lang="tr-TR" sz="2200" b="1" dirty="0" smtClean="0">
                <a:latin typeface="Calibri" pitchFamily="34" charset="0"/>
                <a:cs typeface="Calibri" pitchFamily="34" charset="0"/>
              </a:rPr>
              <a:t>BESLENME ve DİYETETİK</a:t>
            </a:r>
            <a:r>
              <a:rPr lang="tr-TR" sz="2200" dirty="0" smtClean="0">
                <a:latin typeface="Calibri" pitchFamily="34" charset="0"/>
                <a:cs typeface="Calibri" pitchFamily="34" charset="0"/>
              </a:rPr>
              <a:t> </a:t>
            </a:r>
          </a:p>
          <a:p>
            <a:pPr marL="109728" indent="0" algn="just">
              <a:buNone/>
            </a:pPr>
            <a:r>
              <a:rPr lang="tr-TR" sz="2200" dirty="0" smtClean="0">
                <a:latin typeface="Calibri" pitchFamily="34" charset="0"/>
                <a:cs typeface="Calibri" pitchFamily="34" charset="0"/>
              </a:rPr>
              <a:t>				</a:t>
            </a:r>
            <a:r>
              <a:rPr lang="tr-TR" sz="2200" i="1" dirty="0" smtClean="0">
                <a:latin typeface="Calibri" pitchFamily="34" charset="0"/>
                <a:cs typeface="Calibri" pitchFamily="34" charset="0"/>
              </a:rPr>
              <a:t>bölümleri</a:t>
            </a:r>
            <a:r>
              <a:rPr lang="tr-TR" sz="2200" i="1" dirty="0">
                <a:latin typeface="Calibri" pitchFamily="34" charset="0"/>
                <a:cs typeface="Calibri" pitchFamily="34" charset="0"/>
              </a:rPr>
              <a:t> bulunmaktadır. </a:t>
            </a:r>
            <a:endParaRPr lang="tr-TR" sz="2200" i="1" dirty="0" smtClean="0">
              <a:latin typeface="Calibri" pitchFamily="34" charset="0"/>
              <a:cs typeface="Calibri" pitchFamily="34" charset="0"/>
            </a:endParaRPr>
          </a:p>
          <a:p>
            <a:pPr marL="109728" indent="0" algn="just">
              <a:buNone/>
            </a:pPr>
            <a:endParaRPr lang="tr-TR" sz="2200" dirty="0" smtClean="0">
              <a:latin typeface="Calibri" pitchFamily="34" charset="0"/>
              <a:cs typeface="Calibri" pitchFamily="34" charset="0"/>
            </a:endParaRPr>
          </a:p>
          <a:p>
            <a:pPr algn="just"/>
            <a:r>
              <a:rPr lang="tr-TR" sz="2200" dirty="0" smtClean="0">
                <a:latin typeface="Calibri" pitchFamily="34" charset="0"/>
                <a:cs typeface="Calibri" pitchFamily="34" charset="0"/>
              </a:rPr>
              <a:t>Öğrencilerimizin mezuniyet sonrası, lisansüstü eğitimlerine devam edebilmeleri için, Sağlık Bilimleri Enstitüsü bünyesinde; Ebelik Anabilim Dalı, Hemşirelik Anabilim Dalı ve Hastane Enfeksiyonları Hemşireliği Anabilim Dalı kurulmuş olup, Hastane Enfeksiyonları Hemşireliği Anabilim Dalında lisansüstü eğitim verilmektedir. </a:t>
            </a:r>
          </a:p>
          <a:p>
            <a:pPr algn="just"/>
            <a:r>
              <a:rPr lang="tr-TR" sz="2200" dirty="0" smtClean="0">
                <a:latin typeface="Calibri" pitchFamily="34" charset="0"/>
                <a:cs typeface="Calibri" pitchFamily="34" charset="0"/>
              </a:rPr>
              <a:t>Ebelik Anabilim Dalı ve Hemşirelik Anabilim Dallarında ise 2019-2020 Eğitim-Öğretim Bahar Yarıyılında eğitim-öğretime başlanması planlanmaktadır.</a:t>
            </a:r>
          </a:p>
          <a:p>
            <a:pPr algn="just"/>
            <a:endParaRPr lang="tr-TR" sz="2000" dirty="0">
              <a:latin typeface="Calibri" pitchFamily="34" charset="0"/>
              <a:cs typeface="Calibri" pitchFamily="34"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71472" y="571480"/>
            <a:ext cx="8143900" cy="4525963"/>
          </a:xfrm>
        </p:spPr>
        <p:txBody>
          <a:bodyPr>
            <a:noAutofit/>
          </a:bodyPr>
          <a:lstStyle/>
          <a:p>
            <a:pPr algn="just">
              <a:buSzPct val="100000"/>
            </a:pPr>
            <a:r>
              <a:rPr lang="tr-TR" sz="2000" dirty="0" smtClean="0">
                <a:latin typeface="Calibri" pitchFamily="34" charset="0"/>
                <a:cs typeface="Calibri" pitchFamily="34" charset="0"/>
              </a:rPr>
              <a:t>Amacımız; Fakültemizi</a:t>
            </a:r>
            <a:r>
              <a:rPr lang="tr-TR" sz="2000" dirty="0">
                <a:latin typeface="Calibri" pitchFamily="34" charset="0"/>
                <a:cs typeface="Calibri" pitchFamily="34" charset="0"/>
              </a:rPr>
              <a:t>,</a:t>
            </a:r>
            <a:r>
              <a:rPr lang="tr-TR" sz="2000" dirty="0" smtClean="0">
                <a:latin typeface="Calibri" pitchFamily="34" charset="0"/>
                <a:cs typeface="Calibri" pitchFamily="34" charset="0"/>
              </a:rPr>
              <a:t> Üniversitemizin stratejik planı doğrultusunda, alanında ülkemizde ki en önemli kurumlarından biri yapmak ve sağlık politikalarının oluşturulmasında etkin ve saygın bir kurum haline getirmektir. </a:t>
            </a:r>
          </a:p>
          <a:p>
            <a:pPr algn="just">
              <a:buSzPct val="100000"/>
            </a:pPr>
            <a:r>
              <a:rPr lang="tr-TR" sz="2000" dirty="0" smtClean="0">
                <a:latin typeface="Calibri" pitchFamily="34" charset="0"/>
                <a:cs typeface="Calibri" pitchFamily="34" charset="0"/>
              </a:rPr>
              <a:t>Öğrencilerimizin de toplumun değerlerine ve etik değerlere saygılı, elde ettiği bilgileri uygulayabilen, çözüm üretebilen, gelişime açık, lider vasıflı mezunlar olmasını sağlamaktır. Bu konuda yoğun emekleri ile katkı veren değerli öğretim elemanlarımıza ve idari personelimize yürekten teşekkür ediyorum.</a:t>
            </a:r>
          </a:p>
          <a:p>
            <a:pPr algn="just"/>
            <a:endParaRPr lang="tr-TR" sz="2000" dirty="0" smtClean="0">
              <a:latin typeface="Calibri" pitchFamily="34" charset="0"/>
              <a:cs typeface="Calibri" pitchFamily="34" charset="0"/>
            </a:endParaRPr>
          </a:p>
          <a:p>
            <a:pPr algn="just">
              <a:buSzPct val="100000"/>
            </a:pPr>
            <a:r>
              <a:rPr lang="tr-TR" sz="2000" b="1" dirty="0" smtClean="0">
                <a:latin typeface="Calibri" pitchFamily="34" charset="0"/>
                <a:cs typeface="Calibri" pitchFamily="34" charset="0"/>
              </a:rPr>
              <a:t>Prof. Dr. Deniz TUNCEL</a:t>
            </a:r>
            <a:endParaRPr lang="tr-TR" sz="2000" dirty="0">
              <a:latin typeface="Calibri" pitchFamily="34" charset="0"/>
              <a:cs typeface="Calibri" pitchFamily="34" charset="0"/>
            </a:endParaRPr>
          </a:p>
          <a:p>
            <a:pPr algn="just">
              <a:buSzPct val="100000"/>
            </a:pPr>
            <a:r>
              <a:rPr lang="tr-TR" sz="2000" b="1" dirty="0" smtClean="0">
                <a:latin typeface="Calibri" pitchFamily="34" charset="0"/>
                <a:cs typeface="Calibri" pitchFamily="34" charset="0"/>
              </a:rPr>
              <a:t>Dekan</a:t>
            </a:r>
            <a:endParaRPr lang="tr-TR" sz="2000" dirty="0" smtClean="0">
              <a:latin typeface="Calibri" pitchFamily="34" charset="0"/>
              <a:cs typeface="Calibri" pitchFamily="34" charset="0"/>
            </a:endParaRPr>
          </a:p>
          <a:p>
            <a:pPr algn="just"/>
            <a:endParaRPr lang="tr-TR" sz="1800"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4355976" y="3645024"/>
            <a:ext cx="4104456" cy="2571744"/>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sz="2800" dirty="0" smtClean="0">
                <a:solidFill>
                  <a:schemeClr val="tx1"/>
                </a:solidFill>
                <a:effectLst/>
                <a:latin typeface="Calibri" pitchFamily="34" charset="0"/>
                <a:cs typeface="Calibri" pitchFamily="34" charset="0"/>
              </a:rPr>
              <a:t>Fakültemiz </a:t>
            </a:r>
            <a:r>
              <a:rPr lang="tr-TR" sz="2800" dirty="0">
                <a:solidFill>
                  <a:schemeClr val="tx1"/>
                </a:solidFill>
                <a:effectLst/>
                <a:latin typeface="Calibri" pitchFamily="34" charset="0"/>
                <a:cs typeface="Calibri" pitchFamily="34" charset="0"/>
              </a:rPr>
              <a:t>Akademik Personel Sayısı</a:t>
            </a:r>
            <a:endParaRPr lang="tr-TR" dirty="0">
              <a:solidFill>
                <a:schemeClr val="tx1"/>
              </a:solidFill>
              <a:effectLst/>
              <a:latin typeface="Calibri" pitchFamily="34" charset="0"/>
              <a:cs typeface="Calibri" pitchFamily="34" charset="0"/>
            </a:endParaRPr>
          </a:p>
        </p:txBody>
      </p:sp>
      <p:graphicFrame>
        <p:nvGraphicFramePr>
          <p:cNvPr id="5" name="4 Tablo"/>
          <p:cNvGraphicFramePr>
            <a:graphicFrameLocks noGrp="1"/>
          </p:cNvGraphicFramePr>
          <p:nvPr>
            <p:extLst>
              <p:ext uri="{D42A27DB-BD31-4B8C-83A1-F6EECF244321}">
                <p14:modId xmlns:p14="http://schemas.microsoft.com/office/powerpoint/2010/main" xmlns="" val="2648081492"/>
              </p:ext>
            </p:extLst>
          </p:nvPr>
        </p:nvGraphicFramePr>
        <p:xfrm>
          <a:off x="285721" y="1571612"/>
          <a:ext cx="8572559" cy="4000528"/>
        </p:xfrm>
        <a:graphic>
          <a:graphicData uri="http://schemas.openxmlformats.org/drawingml/2006/table">
            <a:tbl>
              <a:tblPr firstRow="1" bandRow="1">
                <a:tableStyleId>{5C22544A-7EE6-4342-B048-85BDC9FD1C3A}</a:tableStyleId>
              </a:tblPr>
              <a:tblGrid>
                <a:gridCol w="1643073"/>
                <a:gridCol w="1500198"/>
                <a:gridCol w="1285884"/>
                <a:gridCol w="1643074"/>
                <a:gridCol w="1428760"/>
                <a:gridCol w="1071570"/>
              </a:tblGrid>
              <a:tr h="1059783">
                <a:tc>
                  <a:txBody>
                    <a:bodyPr/>
                    <a:lstStyle/>
                    <a:p>
                      <a:r>
                        <a:rPr lang="tr-TR" sz="1600" dirty="0" smtClean="0">
                          <a:latin typeface="Calibri" pitchFamily="34" charset="0"/>
                          <a:cs typeface="Calibri" pitchFamily="34" charset="0"/>
                        </a:rPr>
                        <a:t>Öğretim Elemanı</a:t>
                      </a:r>
                      <a:endParaRPr lang="tr-TR" sz="1600" dirty="0">
                        <a:latin typeface="Calibri" pitchFamily="34" charset="0"/>
                        <a:cs typeface="Calibri" pitchFamily="34" charset="0"/>
                      </a:endParaRPr>
                    </a:p>
                  </a:txBody>
                  <a:tcPr/>
                </a:tc>
                <a:tc>
                  <a:txBody>
                    <a:bodyPr/>
                    <a:lstStyle/>
                    <a:p>
                      <a:r>
                        <a:rPr lang="tr-TR" sz="1600" dirty="0" smtClean="0">
                          <a:latin typeface="Calibri" pitchFamily="34" charset="0"/>
                          <a:cs typeface="Calibri" pitchFamily="34" charset="0"/>
                        </a:rPr>
                        <a:t>Hemşirelik Bölümü</a:t>
                      </a:r>
                      <a:endParaRPr lang="tr-TR" sz="1600" dirty="0">
                        <a:latin typeface="Calibri" pitchFamily="34" charset="0"/>
                        <a:cs typeface="Calibri" pitchFamily="34" charset="0"/>
                      </a:endParaRPr>
                    </a:p>
                  </a:txBody>
                  <a:tcPr/>
                </a:tc>
                <a:tc>
                  <a:txBody>
                    <a:bodyPr/>
                    <a:lstStyle/>
                    <a:p>
                      <a:r>
                        <a:rPr lang="tr-TR" sz="1600" dirty="0" smtClean="0">
                          <a:latin typeface="Calibri" pitchFamily="34" charset="0"/>
                          <a:cs typeface="Calibri" pitchFamily="34" charset="0"/>
                        </a:rPr>
                        <a:t>Ebelik</a:t>
                      </a:r>
                      <a:r>
                        <a:rPr lang="tr-TR" sz="1600" baseline="0" dirty="0" smtClean="0">
                          <a:latin typeface="Calibri" pitchFamily="34" charset="0"/>
                          <a:cs typeface="Calibri" pitchFamily="34" charset="0"/>
                        </a:rPr>
                        <a:t> Bölümü</a:t>
                      </a:r>
                      <a:endParaRPr lang="tr-TR" sz="1600" dirty="0">
                        <a:latin typeface="Calibri" pitchFamily="34" charset="0"/>
                        <a:cs typeface="Calibri" pitchFamily="34" charset="0"/>
                      </a:endParaRPr>
                    </a:p>
                  </a:txBody>
                  <a:tcPr/>
                </a:tc>
                <a:tc>
                  <a:txBody>
                    <a:bodyPr/>
                    <a:lstStyle/>
                    <a:p>
                      <a:r>
                        <a:rPr lang="tr-TR" sz="1600" dirty="0" smtClean="0">
                          <a:latin typeface="Calibri" pitchFamily="34" charset="0"/>
                          <a:cs typeface="Calibri" pitchFamily="34" charset="0"/>
                        </a:rPr>
                        <a:t>Fizyoterapi</a:t>
                      </a:r>
                      <a:r>
                        <a:rPr lang="tr-TR" sz="1600" baseline="0" dirty="0" smtClean="0">
                          <a:latin typeface="Calibri" pitchFamily="34" charset="0"/>
                          <a:cs typeface="Calibri" pitchFamily="34" charset="0"/>
                        </a:rPr>
                        <a:t> ve </a:t>
                      </a:r>
                      <a:r>
                        <a:rPr lang="tr-TR" sz="1600" baseline="0" dirty="0" err="1" smtClean="0">
                          <a:latin typeface="Calibri" pitchFamily="34" charset="0"/>
                          <a:cs typeface="Calibri" pitchFamily="34" charset="0"/>
                        </a:rPr>
                        <a:t>Reh</a:t>
                      </a:r>
                      <a:r>
                        <a:rPr lang="tr-TR" sz="1600" baseline="0" dirty="0" smtClean="0">
                          <a:latin typeface="Calibri" pitchFamily="34" charset="0"/>
                          <a:cs typeface="Calibri" pitchFamily="34" charset="0"/>
                        </a:rPr>
                        <a:t>. Bölümü</a:t>
                      </a:r>
                      <a:endParaRPr lang="tr-TR" sz="1600" dirty="0">
                        <a:latin typeface="Calibri" pitchFamily="34" charset="0"/>
                        <a:cs typeface="Calibri" pitchFamily="34" charset="0"/>
                      </a:endParaRPr>
                    </a:p>
                  </a:txBody>
                  <a:tcPr/>
                </a:tc>
                <a:tc>
                  <a:txBody>
                    <a:bodyPr/>
                    <a:lstStyle/>
                    <a:p>
                      <a:r>
                        <a:rPr lang="tr-TR" sz="1600" dirty="0" smtClean="0">
                          <a:latin typeface="Calibri" pitchFamily="34" charset="0"/>
                          <a:cs typeface="Calibri" pitchFamily="34" charset="0"/>
                        </a:rPr>
                        <a:t>Beslenme ve Diyetetik Bölümü</a:t>
                      </a:r>
                      <a:endParaRPr lang="tr-TR" sz="1600" dirty="0">
                        <a:latin typeface="Calibri" pitchFamily="34" charset="0"/>
                        <a:cs typeface="Calibri" pitchFamily="34" charset="0"/>
                      </a:endParaRPr>
                    </a:p>
                  </a:txBody>
                  <a:tcPr/>
                </a:tc>
                <a:tc>
                  <a:txBody>
                    <a:bodyPr/>
                    <a:lstStyle/>
                    <a:p>
                      <a:r>
                        <a:rPr lang="tr-TR" sz="1600" dirty="0" smtClean="0">
                          <a:latin typeface="Calibri" pitchFamily="34" charset="0"/>
                          <a:cs typeface="Calibri" pitchFamily="34" charset="0"/>
                        </a:rPr>
                        <a:t>Toplam</a:t>
                      </a:r>
                      <a:endParaRPr lang="tr-TR" sz="1600" dirty="0">
                        <a:latin typeface="Calibri" pitchFamily="34" charset="0"/>
                        <a:cs typeface="Calibri" pitchFamily="34" charset="0"/>
                      </a:endParaRPr>
                    </a:p>
                  </a:txBody>
                  <a:tcPr/>
                </a:tc>
              </a:tr>
              <a:tr h="429801">
                <a:tc>
                  <a:txBody>
                    <a:bodyPr/>
                    <a:lstStyle/>
                    <a:p>
                      <a:r>
                        <a:rPr lang="tr-TR" dirty="0" smtClean="0">
                          <a:latin typeface="Calibri" pitchFamily="34" charset="0"/>
                          <a:cs typeface="Calibri" pitchFamily="34" charset="0"/>
                        </a:rPr>
                        <a:t>Profesör</a:t>
                      </a:r>
                      <a:endParaRPr lang="tr-TR" dirty="0">
                        <a:latin typeface="Calibri" pitchFamily="34" charset="0"/>
                        <a:cs typeface="Calibri" pitchFamily="34" charset="0"/>
                      </a:endParaRPr>
                    </a:p>
                  </a:txBody>
                  <a:tcPr/>
                </a:tc>
                <a:tc>
                  <a:txBody>
                    <a:bodyPr/>
                    <a:lstStyle/>
                    <a:p>
                      <a:endParaRPr lang="tr-TR" dirty="0">
                        <a:latin typeface="Calibri" pitchFamily="34" charset="0"/>
                        <a:cs typeface="Calibri" pitchFamily="34" charset="0"/>
                      </a:endParaRPr>
                    </a:p>
                  </a:txBody>
                  <a:tcPr/>
                </a:tc>
                <a:tc>
                  <a:txBody>
                    <a:bodyPr/>
                    <a:lstStyle/>
                    <a:p>
                      <a:endParaRPr lang="tr-TR">
                        <a:latin typeface="Calibri" pitchFamily="34" charset="0"/>
                        <a:cs typeface="Calibri" pitchFamily="34" charset="0"/>
                      </a:endParaRPr>
                    </a:p>
                  </a:txBody>
                  <a:tcPr/>
                </a:tc>
                <a:tc>
                  <a:txBody>
                    <a:bodyPr/>
                    <a:lstStyle/>
                    <a:p>
                      <a:endParaRPr lang="tr-TR">
                        <a:latin typeface="Calibri" pitchFamily="34" charset="0"/>
                        <a:cs typeface="Calibri" pitchFamily="34" charset="0"/>
                      </a:endParaRPr>
                    </a:p>
                  </a:txBody>
                  <a:tcPr/>
                </a:tc>
                <a:tc>
                  <a:txBody>
                    <a:bodyPr/>
                    <a:lstStyle/>
                    <a:p>
                      <a:endParaRPr lang="tr-TR">
                        <a:latin typeface="Calibri" pitchFamily="34" charset="0"/>
                        <a:cs typeface="Calibri" pitchFamily="34" charset="0"/>
                      </a:endParaRPr>
                    </a:p>
                  </a:txBody>
                  <a:tcPr/>
                </a:tc>
                <a:tc>
                  <a:txBody>
                    <a:bodyPr/>
                    <a:lstStyle/>
                    <a:p>
                      <a:endParaRPr lang="tr-TR">
                        <a:latin typeface="Calibri" pitchFamily="34" charset="0"/>
                        <a:cs typeface="Calibri" pitchFamily="34" charset="0"/>
                      </a:endParaRPr>
                    </a:p>
                  </a:txBody>
                  <a:tcPr/>
                </a:tc>
              </a:tr>
              <a:tr h="429801">
                <a:tc>
                  <a:txBody>
                    <a:bodyPr/>
                    <a:lstStyle/>
                    <a:p>
                      <a:r>
                        <a:rPr lang="tr-TR" dirty="0" smtClean="0">
                          <a:latin typeface="Calibri" pitchFamily="34" charset="0"/>
                          <a:cs typeface="Calibri" pitchFamily="34" charset="0"/>
                        </a:rPr>
                        <a:t>Doçent</a:t>
                      </a:r>
                      <a:endParaRPr lang="tr-TR" dirty="0">
                        <a:latin typeface="Calibri" pitchFamily="34" charset="0"/>
                        <a:cs typeface="Calibri" pitchFamily="34" charset="0"/>
                      </a:endParaRPr>
                    </a:p>
                  </a:txBody>
                  <a:tcPr/>
                </a:tc>
                <a:tc>
                  <a:txBody>
                    <a:bodyPr/>
                    <a:lstStyle/>
                    <a:p>
                      <a:endParaRPr lang="tr-TR" dirty="0">
                        <a:latin typeface="Calibri" pitchFamily="34" charset="0"/>
                        <a:cs typeface="Calibri" pitchFamily="34" charset="0"/>
                      </a:endParaRPr>
                    </a:p>
                  </a:txBody>
                  <a:tcPr/>
                </a:tc>
                <a:tc>
                  <a:txBody>
                    <a:bodyPr/>
                    <a:lstStyle/>
                    <a:p>
                      <a:endParaRPr lang="tr-TR">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endParaRPr lang="tr-TR">
                        <a:latin typeface="Calibri" pitchFamily="34" charset="0"/>
                        <a:cs typeface="Calibri" pitchFamily="34" charset="0"/>
                      </a:endParaRPr>
                    </a:p>
                  </a:txBody>
                  <a:tcPr/>
                </a:tc>
                <a:tc>
                  <a:txBody>
                    <a:bodyPr/>
                    <a:lstStyle/>
                    <a:p>
                      <a:endParaRPr lang="tr-TR">
                        <a:latin typeface="Calibri" pitchFamily="34" charset="0"/>
                        <a:cs typeface="Calibri" pitchFamily="34" charset="0"/>
                      </a:endParaRPr>
                    </a:p>
                  </a:txBody>
                  <a:tcPr/>
                </a:tc>
              </a:tr>
              <a:tr h="548485">
                <a:tc>
                  <a:txBody>
                    <a:bodyPr/>
                    <a:lstStyle/>
                    <a:p>
                      <a:r>
                        <a:rPr lang="tr-TR" dirty="0" err="1" smtClean="0">
                          <a:latin typeface="Calibri" pitchFamily="34" charset="0"/>
                          <a:cs typeface="Calibri" pitchFamily="34" charset="0"/>
                        </a:rPr>
                        <a:t>Dr.Öğr</a:t>
                      </a:r>
                      <a:r>
                        <a:rPr lang="tr-TR" dirty="0" smtClean="0">
                          <a:latin typeface="Calibri" pitchFamily="34" charset="0"/>
                          <a:cs typeface="Calibri" pitchFamily="34" charset="0"/>
                        </a:rPr>
                        <a:t>.Üyesi</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6</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3</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endParaRPr lang="tr-TR" dirty="0">
                        <a:latin typeface="Calibri" pitchFamily="34" charset="0"/>
                        <a:cs typeface="Calibri" pitchFamily="34" charset="0"/>
                      </a:endParaRPr>
                    </a:p>
                  </a:txBody>
                  <a:tcPr/>
                </a:tc>
              </a:tr>
              <a:tr h="673056">
                <a:tc>
                  <a:txBody>
                    <a:bodyPr/>
                    <a:lstStyle/>
                    <a:p>
                      <a:r>
                        <a:rPr lang="tr-TR" dirty="0" smtClean="0">
                          <a:latin typeface="Calibri" pitchFamily="34" charset="0"/>
                          <a:cs typeface="Calibri" pitchFamily="34" charset="0"/>
                        </a:rPr>
                        <a:t>Öğretim Görevlisi</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5</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2</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tc>
                  <a:txBody>
                    <a:bodyPr/>
                    <a:lstStyle/>
                    <a:p>
                      <a:endParaRPr lang="tr-TR">
                        <a:latin typeface="Calibri" pitchFamily="34" charset="0"/>
                        <a:cs typeface="Calibri" pitchFamily="34" charset="0"/>
                      </a:endParaRPr>
                    </a:p>
                  </a:txBody>
                  <a:tcPr/>
                </a:tc>
                <a:tc>
                  <a:txBody>
                    <a:bodyPr/>
                    <a:lstStyle/>
                    <a:p>
                      <a:endParaRPr lang="tr-TR">
                        <a:latin typeface="Calibri" pitchFamily="34" charset="0"/>
                        <a:cs typeface="Calibri" pitchFamily="34" charset="0"/>
                      </a:endParaRPr>
                    </a:p>
                  </a:txBody>
                  <a:tcPr/>
                </a:tc>
              </a:tr>
              <a:tr h="429801">
                <a:tc>
                  <a:txBody>
                    <a:bodyPr/>
                    <a:lstStyle/>
                    <a:p>
                      <a:r>
                        <a:rPr lang="tr-TR" dirty="0" smtClean="0">
                          <a:latin typeface="Calibri" pitchFamily="34" charset="0"/>
                          <a:cs typeface="Calibri" pitchFamily="34" charset="0"/>
                        </a:rPr>
                        <a:t>Araş.Gör</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3</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2</a:t>
                      </a:r>
                      <a:endParaRPr lang="tr-TR" dirty="0">
                        <a:latin typeface="Calibri" pitchFamily="34" charset="0"/>
                        <a:cs typeface="Calibri" pitchFamily="34" charset="0"/>
                      </a:endParaRPr>
                    </a:p>
                  </a:txBody>
                  <a:tcPr/>
                </a:tc>
                <a:tc>
                  <a:txBody>
                    <a:bodyPr/>
                    <a:lstStyle/>
                    <a:p>
                      <a:r>
                        <a:rPr lang="tr-TR" dirty="0" smtClean="0">
                          <a:latin typeface="Calibri" pitchFamily="34" charset="0"/>
                          <a:cs typeface="Calibri" pitchFamily="34" charset="0"/>
                        </a:rPr>
                        <a:t>3</a:t>
                      </a:r>
                      <a:endParaRPr lang="tr-TR" dirty="0">
                        <a:latin typeface="Calibri" pitchFamily="34" charset="0"/>
                        <a:cs typeface="Calibri" pitchFamily="34" charset="0"/>
                      </a:endParaRPr>
                    </a:p>
                  </a:txBody>
                  <a:tcPr/>
                </a:tc>
                <a:tc>
                  <a:txBody>
                    <a:bodyPr/>
                    <a:lstStyle/>
                    <a:p>
                      <a:endParaRPr lang="tr-TR">
                        <a:latin typeface="Calibri" pitchFamily="34" charset="0"/>
                        <a:cs typeface="Calibri" pitchFamily="34" charset="0"/>
                      </a:endParaRPr>
                    </a:p>
                  </a:txBody>
                  <a:tcPr/>
                </a:tc>
                <a:tc>
                  <a:txBody>
                    <a:bodyPr/>
                    <a:lstStyle/>
                    <a:p>
                      <a:endParaRPr lang="tr-TR">
                        <a:latin typeface="Calibri" pitchFamily="34" charset="0"/>
                        <a:cs typeface="Calibri" pitchFamily="34" charset="0"/>
                      </a:endParaRPr>
                    </a:p>
                  </a:txBody>
                  <a:tcPr/>
                </a:tc>
              </a:tr>
              <a:tr h="429801">
                <a:tc>
                  <a:txBody>
                    <a:bodyPr/>
                    <a:lstStyle/>
                    <a:p>
                      <a:r>
                        <a:rPr lang="tr-TR" b="1" dirty="0" smtClean="0">
                          <a:latin typeface="Calibri" pitchFamily="34" charset="0"/>
                          <a:cs typeface="Calibri" pitchFamily="34" charset="0"/>
                        </a:rPr>
                        <a:t>Toplam </a:t>
                      </a:r>
                      <a:endParaRPr lang="tr-TR" b="1" dirty="0">
                        <a:latin typeface="Calibri" pitchFamily="34" charset="0"/>
                        <a:cs typeface="Calibri" pitchFamily="34" charset="0"/>
                      </a:endParaRPr>
                    </a:p>
                  </a:txBody>
                  <a:tcPr/>
                </a:tc>
                <a:tc>
                  <a:txBody>
                    <a:bodyPr/>
                    <a:lstStyle/>
                    <a:p>
                      <a:r>
                        <a:rPr lang="tr-TR" b="1" dirty="0" smtClean="0">
                          <a:latin typeface="Calibri" pitchFamily="34" charset="0"/>
                          <a:cs typeface="Calibri" pitchFamily="34" charset="0"/>
                        </a:rPr>
                        <a:t>14</a:t>
                      </a:r>
                      <a:endParaRPr lang="tr-TR" b="1" dirty="0">
                        <a:latin typeface="Calibri" pitchFamily="34" charset="0"/>
                        <a:cs typeface="Calibri" pitchFamily="34" charset="0"/>
                      </a:endParaRPr>
                    </a:p>
                  </a:txBody>
                  <a:tcPr/>
                </a:tc>
                <a:tc>
                  <a:txBody>
                    <a:bodyPr/>
                    <a:lstStyle/>
                    <a:p>
                      <a:r>
                        <a:rPr lang="tr-TR" b="1" dirty="0" smtClean="0">
                          <a:latin typeface="Calibri" pitchFamily="34" charset="0"/>
                          <a:cs typeface="Calibri" pitchFamily="34" charset="0"/>
                        </a:rPr>
                        <a:t>7</a:t>
                      </a:r>
                      <a:endParaRPr lang="tr-TR" b="1" dirty="0">
                        <a:latin typeface="Calibri" pitchFamily="34" charset="0"/>
                        <a:cs typeface="Calibri" pitchFamily="34" charset="0"/>
                      </a:endParaRPr>
                    </a:p>
                  </a:txBody>
                  <a:tcPr/>
                </a:tc>
                <a:tc>
                  <a:txBody>
                    <a:bodyPr/>
                    <a:lstStyle/>
                    <a:p>
                      <a:r>
                        <a:rPr lang="tr-TR" b="1" dirty="0" smtClean="0">
                          <a:latin typeface="Calibri" pitchFamily="34" charset="0"/>
                          <a:cs typeface="Calibri" pitchFamily="34" charset="0"/>
                        </a:rPr>
                        <a:t>6</a:t>
                      </a:r>
                      <a:endParaRPr lang="tr-TR" b="1" dirty="0">
                        <a:latin typeface="Calibri" pitchFamily="34" charset="0"/>
                        <a:cs typeface="Calibri" pitchFamily="34" charset="0"/>
                      </a:endParaRPr>
                    </a:p>
                  </a:txBody>
                  <a:tcPr/>
                </a:tc>
                <a:tc>
                  <a:txBody>
                    <a:bodyPr/>
                    <a:lstStyle/>
                    <a:p>
                      <a:r>
                        <a:rPr lang="tr-TR" b="1" dirty="0" smtClean="0">
                          <a:latin typeface="Calibri" pitchFamily="34" charset="0"/>
                          <a:cs typeface="Calibri" pitchFamily="34" charset="0"/>
                        </a:rPr>
                        <a:t>1</a:t>
                      </a:r>
                      <a:endParaRPr lang="tr-TR" b="1" dirty="0">
                        <a:latin typeface="Calibri" pitchFamily="34" charset="0"/>
                        <a:cs typeface="Calibri" pitchFamily="34" charset="0"/>
                      </a:endParaRPr>
                    </a:p>
                  </a:txBody>
                  <a:tcPr/>
                </a:tc>
                <a:tc>
                  <a:txBody>
                    <a:bodyPr/>
                    <a:lstStyle/>
                    <a:p>
                      <a:r>
                        <a:rPr lang="tr-TR" b="1" dirty="0" smtClean="0">
                          <a:latin typeface="Calibri" pitchFamily="34" charset="0"/>
                          <a:cs typeface="Calibri" pitchFamily="34" charset="0"/>
                        </a:rPr>
                        <a:t>28</a:t>
                      </a:r>
                      <a:endParaRPr lang="tr-TR" b="1"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xmlns="" val="2625789614"/>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071546"/>
            <a:ext cx="7920880" cy="4935745"/>
          </a:xfrm>
        </p:spPr>
        <p:txBody>
          <a:bodyPr>
            <a:normAutofit fontScale="92500" lnSpcReduction="20000"/>
          </a:bodyPr>
          <a:lstStyle/>
          <a:p>
            <a:pPr algn="just">
              <a:buSzPct val="100000"/>
            </a:pPr>
            <a:endParaRPr lang="tr-TR" sz="2400" dirty="0" smtClean="0">
              <a:latin typeface="Calibri" pitchFamily="34" charset="0"/>
              <a:cs typeface="Calibri" pitchFamily="34" charset="0"/>
            </a:endParaRPr>
          </a:p>
          <a:p>
            <a:pPr algn="just">
              <a:buSzPct val="100000"/>
            </a:pPr>
            <a:r>
              <a:rPr lang="tr-TR" sz="2400" dirty="0" smtClean="0">
                <a:latin typeface="Calibri" pitchFamily="34" charset="0"/>
                <a:cs typeface="Calibri" pitchFamily="34" charset="0"/>
              </a:rPr>
              <a:t>Hemşirelik </a:t>
            </a:r>
            <a:r>
              <a:rPr lang="tr-TR" sz="2400" dirty="0">
                <a:latin typeface="Calibri" pitchFamily="34" charset="0"/>
                <a:cs typeface="Calibri" pitchFamily="34" charset="0"/>
              </a:rPr>
              <a:t>Bölümü bünyesinde aşağıdaki anabilim dalları mevcuttur. Aynı zamanda Hemşirelikte Lisans Tamamlama Programı bulunmaktadır</a:t>
            </a:r>
            <a:r>
              <a:rPr lang="tr-TR" sz="2400" dirty="0" smtClean="0">
                <a:latin typeface="Calibri" pitchFamily="34" charset="0"/>
                <a:cs typeface="Calibri" pitchFamily="34" charset="0"/>
              </a:rPr>
              <a:t>.</a:t>
            </a:r>
          </a:p>
          <a:p>
            <a:pPr marL="109728" indent="0">
              <a:buNone/>
            </a:pPr>
            <a:endParaRPr lang="tr-TR" sz="2400" dirty="0">
              <a:latin typeface="Calibri" pitchFamily="34" charset="0"/>
              <a:cs typeface="Calibri" pitchFamily="34" charset="0"/>
            </a:endParaRPr>
          </a:p>
          <a:p>
            <a:pPr marL="566928" indent="-457200">
              <a:buClr>
                <a:schemeClr val="tx1"/>
              </a:buClr>
              <a:buSzPct val="100000"/>
              <a:buFont typeface="+mj-lt"/>
              <a:buAutoNum type="arabicPeriod"/>
            </a:pPr>
            <a:r>
              <a:rPr lang="tr-TR" sz="2400" b="1" dirty="0" smtClean="0">
                <a:latin typeface="Calibri" pitchFamily="34" charset="0"/>
                <a:cs typeface="Calibri" pitchFamily="34" charset="0"/>
              </a:rPr>
              <a:t>Hemşirelik </a:t>
            </a:r>
            <a:r>
              <a:rPr lang="tr-TR" sz="2400" b="1" dirty="0">
                <a:latin typeface="Calibri" pitchFamily="34" charset="0"/>
                <a:cs typeface="Calibri" pitchFamily="34" charset="0"/>
              </a:rPr>
              <a:t>Esasları ABD</a:t>
            </a:r>
          </a:p>
          <a:p>
            <a:pPr marL="566928" indent="-457200">
              <a:buClr>
                <a:schemeClr val="tx1"/>
              </a:buClr>
              <a:buSzPct val="100000"/>
              <a:buFont typeface="+mj-lt"/>
              <a:buAutoNum type="arabicPeriod"/>
            </a:pPr>
            <a:r>
              <a:rPr lang="tr-TR" sz="2400" b="1" dirty="0" smtClean="0">
                <a:latin typeface="Calibri" pitchFamily="34" charset="0"/>
                <a:cs typeface="Calibri" pitchFamily="34" charset="0"/>
              </a:rPr>
              <a:t>Hemşirelik </a:t>
            </a:r>
            <a:r>
              <a:rPr lang="tr-TR" sz="2400" b="1" dirty="0">
                <a:latin typeface="Calibri" pitchFamily="34" charset="0"/>
                <a:cs typeface="Calibri" pitchFamily="34" charset="0"/>
              </a:rPr>
              <a:t>Öğretimi ABD</a:t>
            </a:r>
          </a:p>
          <a:p>
            <a:pPr marL="566928" indent="-457200">
              <a:buClr>
                <a:schemeClr val="tx1"/>
              </a:buClr>
              <a:buSzPct val="100000"/>
              <a:buFont typeface="+mj-lt"/>
              <a:buAutoNum type="arabicPeriod"/>
            </a:pPr>
            <a:r>
              <a:rPr lang="tr-TR" sz="2400" b="1" dirty="0" smtClean="0">
                <a:latin typeface="Calibri" pitchFamily="34" charset="0"/>
                <a:cs typeface="Calibri" pitchFamily="34" charset="0"/>
              </a:rPr>
              <a:t>İç </a:t>
            </a:r>
            <a:r>
              <a:rPr lang="tr-TR" sz="2400" b="1" dirty="0">
                <a:latin typeface="Calibri" pitchFamily="34" charset="0"/>
                <a:cs typeface="Calibri" pitchFamily="34" charset="0"/>
              </a:rPr>
              <a:t>Hastalıkları Hemşireliği ABD</a:t>
            </a:r>
          </a:p>
          <a:p>
            <a:pPr marL="566928" indent="-457200">
              <a:buClr>
                <a:schemeClr val="tx1"/>
              </a:buClr>
              <a:buSzPct val="100000"/>
              <a:buFont typeface="+mj-lt"/>
              <a:buAutoNum type="arabicPeriod"/>
            </a:pPr>
            <a:r>
              <a:rPr lang="tr-TR" sz="2400" b="1" dirty="0" smtClean="0">
                <a:latin typeface="Calibri" pitchFamily="34" charset="0"/>
                <a:cs typeface="Calibri" pitchFamily="34" charset="0"/>
              </a:rPr>
              <a:t>Cerrahi </a:t>
            </a:r>
            <a:r>
              <a:rPr lang="tr-TR" sz="2400" b="1" dirty="0">
                <a:latin typeface="Calibri" pitchFamily="34" charset="0"/>
                <a:cs typeface="Calibri" pitchFamily="34" charset="0"/>
              </a:rPr>
              <a:t>Hastalıklar Hemşireliği ABD</a:t>
            </a:r>
          </a:p>
          <a:p>
            <a:pPr marL="566928" indent="-457200">
              <a:buClr>
                <a:schemeClr val="tx1"/>
              </a:buClr>
              <a:buSzPct val="100000"/>
              <a:buFont typeface="+mj-lt"/>
              <a:buAutoNum type="arabicPeriod"/>
            </a:pPr>
            <a:r>
              <a:rPr lang="tr-TR" sz="2400" b="1" dirty="0" smtClean="0">
                <a:latin typeface="Calibri" pitchFamily="34" charset="0"/>
                <a:cs typeface="Calibri" pitchFamily="34" charset="0"/>
              </a:rPr>
              <a:t>Doğum </a:t>
            </a:r>
            <a:r>
              <a:rPr lang="tr-TR" sz="2400" b="1" dirty="0">
                <a:latin typeface="Calibri" pitchFamily="34" charset="0"/>
                <a:cs typeface="Calibri" pitchFamily="34" charset="0"/>
              </a:rPr>
              <a:t>ve Kadın Hastalıkları Hemşireliği ABD</a:t>
            </a:r>
          </a:p>
          <a:p>
            <a:pPr marL="566928" indent="-457200">
              <a:buClr>
                <a:schemeClr val="tx1"/>
              </a:buClr>
              <a:buSzPct val="100000"/>
              <a:buFont typeface="+mj-lt"/>
              <a:buAutoNum type="arabicPeriod"/>
            </a:pPr>
            <a:r>
              <a:rPr lang="tr-TR" sz="2400" b="1" dirty="0" smtClean="0">
                <a:latin typeface="Calibri" pitchFamily="34" charset="0"/>
                <a:cs typeface="Calibri" pitchFamily="34" charset="0"/>
              </a:rPr>
              <a:t>Çocuk </a:t>
            </a:r>
            <a:r>
              <a:rPr lang="tr-TR" sz="2400" b="1" dirty="0">
                <a:latin typeface="Calibri" pitchFamily="34" charset="0"/>
                <a:cs typeface="Calibri" pitchFamily="34" charset="0"/>
              </a:rPr>
              <a:t>Sağlığı ve Hastalıkları Hemşireliği ABD</a:t>
            </a:r>
          </a:p>
          <a:p>
            <a:pPr marL="566928" indent="-457200">
              <a:buClr>
                <a:schemeClr val="tx1"/>
              </a:buClr>
              <a:buSzPct val="100000"/>
              <a:buFont typeface="+mj-lt"/>
              <a:buAutoNum type="arabicPeriod"/>
            </a:pPr>
            <a:r>
              <a:rPr lang="tr-TR" sz="2400" b="1" dirty="0" smtClean="0">
                <a:latin typeface="Calibri" pitchFamily="34" charset="0"/>
                <a:cs typeface="Calibri" pitchFamily="34" charset="0"/>
              </a:rPr>
              <a:t>Psikiyatri </a:t>
            </a:r>
            <a:r>
              <a:rPr lang="tr-TR" sz="2400" b="1" dirty="0">
                <a:latin typeface="Calibri" pitchFamily="34" charset="0"/>
                <a:cs typeface="Calibri" pitchFamily="34" charset="0"/>
              </a:rPr>
              <a:t>Hemşireliği ABD</a:t>
            </a:r>
          </a:p>
          <a:p>
            <a:pPr marL="566928" indent="-457200">
              <a:buClr>
                <a:schemeClr val="tx1"/>
              </a:buClr>
              <a:buSzPct val="100000"/>
              <a:buFont typeface="+mj-lt"/>
              <a:buAutoNum type="arabicPeriod"/>
            </a:pPr>
            <a:r>
              <a:rPr lang="tr-TR" sz="2400" b="1" dirty="0" smtClean="0">
                <a:latin typeface="Calibri" pitchFamily="34" charset="0"/>
                <a:cs typeface="Calibri" pitchFamily="34" charset="0"/>
              </a:rPr>
              <a:t>Onkoloji </a:t>
            </a:r>
            <a:r>
              <a:rPr lang="tr-TR" sz="2400" b="1" dirty="0">
                <a:latin typeface="Calibri" pitchFamily="34" charset="0"/>
                <a:cs typeface="Calibri" pitchFamily="34" charset="0"/>
              </a:rPr>
              <a:t>Hemşireliği ABD</a:t>
            </a:r>
          </a:p>
          <a:p>
            <a:pPr marL="566928" indent="-457200">
              <a:buClr>
                <a:schemeClr val="tx1"/>
              </a:buClr>
              <a:buSzPct val="100000"/>
              <a:buFont typeface="+mj-lt"/>
              <a:buAutoNum type="arabicPeriod"/>
            </a:pPr>
            <a:r>
              <a:rPr lang="tr-TR" sz="2400" b="1" dirty="0" smtClean="0">
                <a:latin typeface="Calibri" pitchFamily="34" charset="0"/>
                <a:cs typeface="Calibri" pitchFamily="34" charset="0"/>
              </a:rPr>
              <a:t>Halk </a:t>
            </a:r>
            <a:r>
              <a:rPr lang="tr-TR" sz="2400" b="1" dirty="0">
                <a:latin typeface="Calibri" pitchFamily="34" charset="0"/>
                <a:cs typeface="Calibri" pitchFamily="34" charset="0"/>
              </a:rPr>
              <a:t>Sağlığı Hemşireliği ABD</a:t>
            </a:r>
          </a:p>
          <a:p>
            <a:pPr marL="566928" indent="-457200">
              <a:buClr>
                <a:schemeClr val="tx1"/>
              </a:buClr>
              <a:buSzPct val="100000"/>
              <a:buFont typeface="+mj-lt"/>
              <a:buAutoNum type="arabicPeriod"/>
            </a:pPr>
            <a:r>
              <a:rPr lang="tr-TR" sz="2400" b="1" dirty="0" smtClean="0">
                <a:latin typeface="Calibri" pitchFamily="34" charset="0"/>
                <a:cs typeface="Calibri" pitchFamily="34" charset="0"/>
              </a:rPr>
              <a:t>Hemşirelikte </a:t>
            </a:r>
            <a:r>
              <a:rPr lang="tr-TR" sz="2400" b="1" dirty="0">
                <a:latin typeface="Calibri" pitchFamily="34" charset="0"/>
                <a:cs typeface="Calibri" pitchFamily="34" charset="0"/>
              </a:rPr>
              <a:t>Yönetim ABD</a:t>
            </a:r>
          </a:p>
        </p:txBody>
      </p:sp>
      <p:sp>
        <p:nvSpPr>
          <p:cNvPr id="2" name="Başlık 1"/>
          <p:cNvSpPr>
            <a:spLocks noGrp="1"/>
          </p:cNvSpPr>
          <p:nvPr>
            <p:ph type="title"/>
          </p:nvPr>
        </p:nvSpPr>
        <p:spPr>
          <a:xfrm>
            <a:off x="457200" y="274638"/>
            <a:ext cx="8229600" cy="778098"/>
          </a:xfrm>
        </p:spPr>
        <p:txBody>
          <a:bodyPr>
            <a:normAutofit/>
          </a:bodyPr>
          <a:lstStyle/>
          <a:p>
            <a:r>
              <a:rPr lang="tr-TR" sz="3600" dirty="0">
                <a:solidFill>
                  <a:schemeClr val="tx1"/>
                </a:solidFill>
                <a:effectLst/>
                <a:latin typeface="Calibri" pitchFamily="34" charset="0"/>
                <a:cs typeface="Calibri" pitchFamily="34" charset="0"/>
              </a:rPr>
              <a:t>Hemşirelik Bölümü</a:t>
            </a:r>
          </a:p>
        </p:txBody>
      </p:sp>
    </p:spTree>
    <p:extLst>
      <p:ext uri="{BB962C8B-B14F-4D97-AF65-F5344CB8AC3E}">
        <p14:creationId xmlns:p14="http://schemas.microsoft.com/office/powerpoint/2010/main" xmlns="" val="203892456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556792"/>
            <a:ext cx="8229600" cy="4525963"/>
          </a:xfrm>
        </p:spPr>
        <p:txBody>
          <a:bodyPr>
            <a:normAutofit fontScale="47500" lnSpcReduction="20000"/>
          </a:bodyPr>
          <a:lstStyle/>
          <a:p>
            <a:pPr marL="624078" indent="-514350">
              <a:buClr>
                <a:schemeClr val="tx1"/>
              </a:buClr>
              <a:buSzPct val="100000"/>
              <a:buFont typeface="+mj-lt"/>
              <a:buAutoNum type="arabicPeriod"/>
            </a:pPr>
            <a:r>
              <a:rPr lang="tr-TR" dirty="0"/>
              <a:t>Hemşirelik eğitimine kabul edilebilmek için asgari lise mezunu olmak gerekir.</a:t>
            </a:r>
          </a:p>
          <a:p>
            <a:pPr marL="624078" indent="-514350">
              <a:buClr>
                <a:schemeClr val="tx1"/>
              </a:buClr>
              <a:buSzPct val="100000"/>
              <a:buFont typeface="+mj-lt"/>
              <a:buAutoNum type="arabicPeriod"/>
            </a:pPr>
            <a:r>
              <a:rPr lang="tr-TR" dirty="0" smtClean="0"/>
              <a:t>Hemşirelik </a:t>
            </a:r>
            <a:r>
              <a:rPr lang="tr-TR" dirty="0"/>
              <a:t>eğitimi en az dört yıl veya 4600 saatlik teorik ve klinik eğitimi kapsar. Teorik eğitimin süresi toplam sürenin en az üçte biri, klinik eğitimin süresi ise toplam eğitimin yarısı kadardır.</a:t>
            </a:r>
          </a:p>
          <a:p>
            <a:pPr marL="624078" indent="-514350">
              <a:buClr>
                <a:schemeClr val="tx1"/>
              </a:buClr>
              <a:buSzPct val="100000"/>
              <a:buFont typeface="+mj-lt"/>
              <a:buAutoNum type="arabicPeriod"/>
            </a:pPr>
            <a:r>
              <a:rPr lang="tr-TR" dirty="0" smtClean="0"/>
              <a:t>Eğitimlerinin </a:t>
            </a:r>
            <a:r>
              <a:rPr lang="tr-TR" dirty="0"/>
              <a:t>bir kısmını en azından eşdeğer düzeyde almış kişilere Üniversitelerarası Kurul Tıp-Sağlık Bilimleri Eğitim Konseyinin önerisi ve Yükseköğretim Genel Kurulu kararı ile kısmi muafiyet tanınabilir.</a:t>
            </a:r>
          </a:p>
          <a:p>
            <a:pPr marL="624078" indent="-514350">
              <a:buClr>
                <a:schemeClr val="tx1"/>
              </a:buClr>
              <a:buSzPct val="100000"/>
              <a:buFont typeface="+mj-lt"/>
              <a:buAutoNum type="arabicPeriod"/>
            </a:pPr>
            <a:r>
              <a:rPr lang="tr-TR" dirty="0" smtClean="0"/>
              <a:t>Hemşirelik </a:t>
            </a:r>
            <a:r>
              <a:rPr lang="tr-TR" dirty="0"/>
              <a:t>eğitimi sonunda mezun olan </a:t>
            </a:r>
            <a:r>
              <a:rPr lang="tr-TR" dirty="0" smtClean="0"/>
              <a:t>hemşirelerin;</a:t>
            </a:r>
          </a:p>
          <a:p>
            <a:pPr marL="109728" indent="0">
              <a:buClr>
                <a:schemeClr val="tx1"/>
              </a:buClr>
              <a:buSzPct val="100000"/>
              <a:buNone/>
            </a:pPr>
            <a:r>
              <a:rPr lang="tr-TR" dirty="0"/>
              <a:t>	</a:t>
            </a:r>
            <a:r>
              <a:rPr lang="tr-TR" dirty="0" smtClean="0"/>
              <a:t>a) Sağlıklı </a:t>
            </a:r>
            <a:r>
              <a:rPr lang="tr-TR" dirty="0"/>
              <a:t>ve hasta bireyin yapısını, fizyolojik fonksiyonlarını ve davranışlarını ve sağlık </a:t>
            </a:r>
            <a:r>
              <a:rPr lang="tr-TR" dirty="0" smtClean="0"/>
              <a:t>	ile </a:t>
            </a:r>
            <a:r>
              <a:rPr lang="tr-TR" dirty="0"/>
              <a:t>fiziksel ve sosyal çevre arasındaki ilişkiyi yeterli düzeyde anlayabilmeleri ve genel </a:t>
            </a:r>
            <a:r>
              <a:rPr lang="tr-TR" dirty="0" smtClean="0"/>
              <a:t>	hemşireliğin </a:t>
            </a:r>
            <a:r>
              <a:rPr lang="tr-TR" dirty="0"/>
              <a:t>dayandığı bilimler hakkında yeterli bilgiye sahip </a:t>
            </a:r>
            <a:r>
              <a:rPr lang="tr-TR" dirty="0" smtClean="0"/>
              <a:t>olmaları,</a:t>
            </a:r>
          </a:p>
          <a:p>
            <a:pPr marL="109728" indent="0">
              <a:buClr>
                <a:schemeClr val="tx1"/>
              </a:buClr>
              <a:buSzPct val="100000"/>
              <a:buNone/>
            </a:pPr>
            <a:r>
              <a:rPr lang="tr-TR" dirty="0"/>
              <a:t>	</a:t>
            </a:r>
            <a:r>
              <a:rPr lang="tr-TR" dirty="0" smtClean="0"/>
              <a:t>b) Hemşirelik </a:t>
            </a:r>
            <a:r>
              <a:rPr lang="tr-TR" dirty="0"/>
              <a:t>mesleğinin temel yapısı, ilkeleri, meslek etiği ve sağlığın temel ilkeleri  </a:t>
            </a:r>
            <a:r>
              <a:rPr lang="tr-TR" dirty="0" smtClean="0"/>
              <a:t>	hakkında </a:t>
            </a:r>
            <a:r>
              <a:rPr lang="tr-TR" dirty="0"/>
              <a:t>yeterli bilgiye sahip </a:t>
            </a:r>
            <a:r>
              <a:rPr lang="tr-TR" dirty="0" smtClean="0"/>
              <a:t>olmaları,</a:t>
            </a:r>
          </a:p>
          <a:p>
            <a:pPr marL="109728" indent="0">
              <a:buClr>
                <a:schemeClr val="tx1"/>
              </a:buClr>
              <a:buSzPct val="100000"/>
              <a:buNone/>
            </a:pPr>
            <a:r>
              <a:rPr lang="tr-TR" dirty="0"/>
              <a:t>	</a:t>
            </a:r>
            <a:r>
              <a:rPr lang="tr-TR" dirty="0" smtClean="0"/>
              <a:t>c) Programın </a:t>
            </a:r>
            <a:r>
              <a:rPr lang="tr-TR" dirty="0"/>
              <a:t>özüne ve amacına uygun olarak planlanmış, nitelikli hemşireler tarafından </a:t>
            </a:r>
            <a:r>
              <a:rPr lang="tr-TR" dirty="0" smtClean="0"/>
              <a:t>	denetlenen </a:t>
            </a:r>
            <a:r>
              <a:rPr lang="tr-TR" dirty="0"/>
              <a:t>ve hasta bakımı için gerekli olan sayıda nitelikli hemşire ve malzemenin </a:t>
            </a:r>
            <a:r>
              <a:rPr lang="tr-TR" dirty="0" smtClean="0"/>
              <a:t>	bulunduğu </a:t>
            </a:r>
            <a:r>
              <a:rPr lang="tr-TR" dirty="0"/>
              <a:t>yerlerde klinik uygulamalar yaparak yeterli bir klinik deneyiminden </a:t>
            </a:r>
            <a:r>
              <a:rPr lang="tr-TR" dirty="0" smtClean="0"/>
              <a:t>	geçmeleri,</a:t>
            </a:r>
          </a:p>
          <a:p>
            <a:pPr marL="109728" indent="0">
              <a:buClr>
                <a:schemeClr val="tx1"/>
              </a:buClr>
              <a:buSzPct val="100000"/>
              <a:buNone/>
            </a:pPr>
            <a:r>
              <a:rPr lang="tr-TR" dirty="0"/>
              <a:t>	</a:t>
            </a:r>
            <a:r>
              <a:rPr lang="tr-TR" dirty="0" smtClean="0"/>
              <a:t>ç) Sağlık </a:t>
            </a:r>
            <a:r>
              <a:rPr lang="tr-TR" dirty="0"/>
              <a:t>personeline ilişkin uygulama eğitimine katılabilme yeteneğine ve bu personelle </a:t>
            </a:r>
            <a:r>
              <a:rPr lang="tr-TR" dirty="0" smtClean="0"/>
              <a:t>	çalışma </a:t>
            </a:r>
            <a:r>
              <a:rPr lang="tr-TR" dirty="0"/>
              <a:t>deneyimine sahip </a:t>
            </a:r>
            <a:r>
              <a:rPr lang="tr-TR" dirty="0" smtClean="0"/>
              <a:t>olmaları,</a:t>
            </a:r>
          </a:p>
          <a:p>
            <a:pPr marL="109728" indent="0">
              <a:buClr>
                <a:schemeClr val="tx1"/>
              </a:buClr>
              <a:buSzPct val="100000"/>
              <a:buNone/>
            </a:pPr>
            <a:r>
              <a:rPr lang="tr-TR" dirty="0"/>
              <a:t>	</a:t>
            </a:r>
            <a:r>
              <a:rPr lang="tr-TR" dirty="0" smtClean="0"/>
              <a:t>d) Sağlık </a:t>
            </a:r>
            <a:r>
              <a:rPr lang="tr-TR" dirty="0"/>
              <a:t>sektörünün diğer çalışanları ile çalışabilme deneyimine sahip </a:t>
            </a:r>
            <a:r>
              <a:rPr lang="tr-TR" dirty="0" smtClean="0"/>
              <a:t>olmaları, 	gerekmektedir</a:t>
            </a:r>
            <a:r>
              <a:rPr lang="tr-TR" dirty="0"/>
              <a:t>. </a:t>
            </a:r>
          </a:p>
          <a:p>
            <a:pPr marL="624078" indent="-514350">
              <a:buClr>
                <a:schemeClr val="tx1"/>
              </a:buClr>
              <a:buSzPct val="100000"/>
              <a:buFont typeface="+mj-lt"/>
              <a:buAutoNum type="arabicPeriod"/>
            </a:pPr>
            <a:r>
              <a:rPr lang="tr-TR" dirty="0" smtClean="0"/>
              <a:t>Hemşirelik </a:t>
            </a:r>
            <a:r>
              <a:rPr lang="tr-TR" dirty="0"/>
              <a:t>eğitimindeki asgari eğitim koşullarının sağlanabilmesi için, bu alanda yürütülen yükseköğretim programlarımızın eğitim müfredatlarında Ek-1 sayılı cetvelde belirtilen derslerin bulunması ve cetvelin "klinik eğitim" bölümündeki alanlara ilişkin hemşirelik uygulamalarının yapılması zorunludur.</a:t>
            </a:r>
          </a:p>
          <a:p>
            <a:endParaRPr lang="tr-TR" dirty="0"/>
          </a:p>
        </p:txBody>
      </p:sp>
      <p:sp>
        <p:nvSpPr>
          <p:cNvPr id="3" name="Başlık 2"/>
          <p:cNvSpPr>
            <a:spLocks noGrp="1"/>
          </p:cNvSpPr>
          <p:nvPr>
            <p:ph type="title"/>
          </p:nvPr>
        </p:nvSpPr>
        <p:spPr>
          <a:xfrm>
            <a:off x="395536" y="260648"/>
            <a:ext cx="8229600" cy="1143000"/>
          </a:xfrm>
        </p:spPr>
        <p:txBody>
          <a:bodyPr>
            <a:noAutofit/>
          </a:bodyPr>
          <a:lstStyle/>
          <a:p>
            <a:r>
              <a:rPr lang="tr-TR" sz="1800" dirty="0">
                <a:solidFill>
                  <a:schemeClr val="tx1"/>
                </a:solidFill>
                <a:effectLst/>
                <a:latin typeface="Calibri" pitchFamily="34" charset="0"/>
                <a:cs typeface="Calibri" pitchFamily="34" charset="0"/>
              </a:rPr>
              <a:t>02.02.2008 Tarih ve 26775 Sayılı Resmi Gazete Yayınlanan;</a:t>
            </a:r>
            <a:br>
              <a:rPr lang="tr-TR" sz="1800" dirty="0">
                <a:solidFill>
                  <a:schemeClr val="tx1"/>
                </a:solidFill>
                <a:effectLst/>
                <a:latin typeface="Calibri" pitchFamily="34" charset="0"/>
                <a:cs typeface="Calibri" pitchFamily="34" charset="0"/>
              </a:rPr>
            </a:br>
            <a:r>
              <a:rPr lang="tr-TR" sz="1800" dirty="0">
                <a:solidFill>
                  <a:schemeClr val="tx1"/>
                </a:solidFill>
                <a:effectLst/>
                <a:latin typeface="Calibri" pitchFamily="34" charset="0"/>
                <a:cs typeface="Calibri" pitchFamily="34" charset="0"/>
              </a:rPr>
              <a:t>Doktorluk, Hemşirelik, Ebelik, Diş Hekimliği, Veterinerlik, Eczacılık Ve Mimarlık Eğitim Programlarının Asgari Eğitim Koşullarının Belirlenmesine Dair Yönetmelik gereği,</a:t>
            </a:r>
            <a:r>
              <a:rPr lang="tr-TR" sz="1800" dirty="0">
                <a:effectLst/>
              </a:rPr>
              <a:t/>
            </a:r>
            <a:br>
              <a:rPr lang="tr-TR" sz="1800" dirty="0">
                <a:effectLst/>
              </a:rPr>
            </a:br>
            <a:r>
              <a:rPr lang="tr-TR" sz="1800" dirty="0">
                <a:solidFill>
                  <a:srgbClr val="FF0000"/>
                </a:solidFill>
                <a:effectLst/>
                <a:latin typeface="Calibri" pitchFamily="34" charset="0"/>
                <a:cs typeface="Calibri" pitchFamily="34" charset="0"/>
              </a:rPr>
              <a:t>Hemşirelik Mezuniyet Kriterleri</a:t>
            </a:r>
          </a:p>
        </p:txBody>
      </p:sp>
    </p:spTree>
    <p:extLst>
      <p:ext uri="{BB962C8B-B14F-4D97-AF65-F5344CB8AC3E}">
        <p14:creationId xmlns:p14="http://schemas.microsoft.com/office/powerpoint/2010/main" xmlns="" val="38999134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AD520D2-E009-4467-A37D-7F716313C5E5}"/>
              </a:ext>
            </a:extLst>
          </p:cNvPr>
          <p:cNvSpPr>
            <a:spLocks noGrp="1"/>
          </p:cNvSpPr>
          <p:nvPr>
            <p:ph type="title"/>
          </p:nvPr>
        </p:nvSpPr>
        <p:spPr>
          <a:xfrm>
            <a:off x="352689" y="375557"/>
            <a:ext cx="7791212" cy="986712"/>
          </a:xfrm>
        </p:spPr>
        <p:txBody>
          <a:bodyPr/>
          <a:lstStyle/>
          <a:p>
            <a:pPr algn="ctr"/>
            <a:r>
              <a:rPr lang="tr-TR" sz="3200" dirty="0">
                <a:latin typeface="Calibri" pitchFamily="34" charset="0"/>
                <a:cs typeface="Calibri" pitchFamily="34" charset="0"/>
              </a:rPr>
              <a:t>2019-2020 Eğitim-Öğretim Yılı Öğrenci Alınacak Programlar</a:t>
            </a:r>
          </a:p>
        </p:txBody>
      </p:sp>
      <p:sp>
        <p:nvSpPr>
          <p:cNvPr id="3" name="İçerik Yer Tutucusu 2">
            <a:extLst>
              <a:ext uri="{FF2B5EF4-FFF2-40B4-BE49-F238E27FC236}">
                <a16:creationId xmlns="" xmlns:a16="http://schemas.microsoft.com/office/drawing/2014/main" id="{D5434F64-D8E7-4DE9-9BC3-240AB238724F}"/>
              </a:ext>
            </a:extLst>
          </p:cNvPr>
          <p:cNvSpPr>
            <a:spLocks noGrp="1"/>
          </p:cNvSpPr>
          <p:nvPr>
            <p:ph sz="half" idx="2"/>
          </p:nvPr>
        </p:nvSpPr>
        <p:spPr>
          <a:xfrm>
            <a:off x="457200" y="1844824"/>
            <a:ext cx="4402832" cy="2831158"/>
          </a:xfrm>
        </p:spPr>
        <p:txBody>
          <a:bodyPr/>
          <a:lstStyle/>
          <a:p>
            <a:pPr>
              <a:buSzPct val="100000"/>
            </a:pPr>
            <a:r>
              <a:rPr lang="tr-TR" sz="3000" b="1" dirty="0">
                <a:latin typeface="Calibri" pitchFamily="34" charset="0"/>
                <a:cs typeface="Calibri" pitchFamily="34" charset="0"/>
              </a:rPr>
              <a:t>Sağlık Bilimleri Fakültesi </a:t>
            </a:r>
          </a:p>
          <a:p>
            <a:endParaRPr lang="tr-TR" sz="2000" dirty="0">
              <a:latin typeface="Calibri" pitchFamily="34" charset="0"/>
              <a:cs typeface="Calibri" pitchFamily="34" charset="0"/>
            </a:endParaRPr>
          </a:p>
          <a:p>
            <a:endParaRPr lang="tr-TR" sz="2000" dirty="0">
              <a:latin typeface="Calibri" pitchFamily="34" charset="0"/>
              <a:cs typeface="Calibri" pitchFamily="34" charset="0"/>
            </a:endParaRPr>
          </a:p>
          <a:p>
            <a:endParaRPr lang="tr-TR" sz="2000" dirty="0">
              <a:latin typeface="Calibri" pitchFamily="34" charset="0"/>
              <a:cs typeface="Calibri" pitchFamily="34" charset="0"/>
            </a:endParaRPr>
          </a:p>
          <a:p>
            <a:endParaRPr lang="tr-TR" sz="2000" dirty="0">
              <a:latin typeface="Calibri" pitchFamily="34" charset="0"/>
              <a:cs typeface="Calibri" pitchFamily="34" charset="0"/>
            </a:endParaRPr>
          </a:p>
          <a:p>
            <a:endParaRPr lang="tr-TR" sz="2000" dirty="0">
              <a:latin typeface="Calibri" pitchFamily="34" charset="0"/>
              <a:cs typeface="Calibri" pitchFamily="34" charset="0"/>
            </a:endParaRPr>
          </a:p>
          <a:p>
            <a:endParaRPr lang="tr-TR" sz="2000" dirty="0">
              <a:latin typeface="Calibri" pitchFamily="34" charset="0"/>
              <a:cs typeface="Calibri" pitchFamily="34" charset="0"/>
            </a:endParaRPr>
          </a:p>
          <a:p>
            <a:endParaRPr lang="tr-TR" sz="2000" dirty="0">
              <a:latin typeface="Calibri" pitchFamily="34" charset="0"/>
              <a:cs typeface="Calibri" pitchFamily="34" charset="0"/>
            </a:endParaRPr>
          </a:p>
        </p:txBody>
      </p:sp>
      <p:sp>
        <p:nvSpPr>
          <p:cNvPr id="4" name="İçerik Yer Tutucusu 3">
            <a:extLst>
              <a:ext uri="{FF2B5EF4-FFF2-40B4-BE49-F238E27FC236}">
                <a16:creationId xmlns="" xmlns:a16="http://schemas.microsoft.com/office/drawing/2014/main" id="{2F8312EC-B94D-4DD3-9710-307C05F66622}"/>
              </a:ext>
            </a:extLst>
          </p:cNvPr>
          <p:cNvSpPr>
            <a:spLocks noGrp="1"/>
          </p:cNvSpPr>
          <p:nvPr>
            <p:ph sz="half" idx="3"/>
          </p:nvPr>
        </p:nvSpPr>
        <p:spPr>
          <a:xfrm>
            <a:off x="4796211" y="1844824"/>
            <a:ext cx="3977639" cy="900246"/>
          </a:xfrm>
        </p:spPr>
        <p:txBody>
          <a:bodyPr/>
          <a:lstStyle/>
          <a:p>
            <a:pPr marL="457200" indent="-457200">
              <a:buSzPct val="100000"/>
              <a:buFont typeface="Courier New" pitchFamily="49" charset="0"/>
              <a:buChar char="o"/>
            </a:pPr>
            <a:r>
              <a:rPr lang="tr-TR" sz="2800" b="1" dirty="0" smtClean="0">
                <a:latin typeface="Calibri" pitchFamily="34" charset="0"/>
                <a:cs typeface="Calibri" pitchFamily="34" charset="0"/>
              </a:rPr>
              <a:t>Hemşirelik Bölümü</a:t>
            </a:r>
          </a:p>
          <a:p>
            <a:pPr marL="713232" lvl="1" indent="-457200">
              <a:buSzPct val="100000"/>
              <a:buFont typeface="Wingdings" pitchFamily="2" charset="2"/>
              <a:buChar char="ü"/>
            </a:pPr>
            <a:r>
              <a:rPr lang="tr-TR" sz="2800" dirty="0" smtClean="0">
                <a:latin typeface="Calibri" pitchFamily="34" charset="0"/>
                <a:cs typeface="Calibri" pitchFamily="34" charset="0"/>
              </a:rPr>
              <a:t>Kontenjan</a:t>
            </a:r>
            <a:r>
              <a:rPr lang="tr-TR" sz="2800" dirty="0">
                <a:latin typeface="Calibri" pitchFamily="34" charset="0"/>
                <a:cs typeface="Calibri" pitchFamily="34" charset="0"/>
              </a:rPr>
              <a:t>: 80</a:t>
            </a:r>
          </a:p>
        </p:txBody>
      </p:sp>
      <p:pic>
        <p:nvPicPr>
          <p:cNvPr id="6" name="Picture 5" descr="hemÅire ile ilgili gÃ¶rsel sonucu"/>
          <p:cNvPicPr>
            <a:picLocks noChangeAspect="1" noChangeArrowheads="1"/>
          </p:cNvPicPr>
          <p:nvPr/>
        </p:nvPicPr>
        <p:blipFill>
          <a:blip r:embed="rId2" cstate="print"/>
          <a:srcRect/>
          <a:stretch>
            <a:fillRect/>
          </a:stretch>
        </p:blipFill>
        <p:spPr bwMode="auto">
          <a:xfrm>
            <a:off x="500034" y="3429000"/>
            <a:ext cx="4071934" cy="2398165"/>
          </a:xfrm>
          <a:prstGeom prst="rect">
            <a:avLst/>
          </a:prstGeom>
          <a:noFill/>
        </p:spPr>
      </p:pic>
      <p:pic>
        <p:nvPicPr>
          <p:cNvPr id="65538" name="Picture 2" descr="Ä°lgili resim"/>
          <p:cNvPicPr>
            <a:picLocks noChangeAspect="1" noChangeArrowheads="1"/>
          </p:cNvPicPr>
          <p:nvPr/>
        </p:nvPicPr>
        <p:blipFill>
          <a:blip r:embed="rId3" cstate="print"/>
          <a:srcRect/>
          <a:stretch>
            <a:fillRect/>
          </a:stretch>
        </p:blipFill>
        <p:spPr bwMode="auto">
          <a:xfrm>
            <a:off x="4860032" y="3429000"/>
            <a:ext cx="3786214" cy="2457466"/>
          </a:xfrm>
          <a:prstGeom prst="rect">
            <a:avLst/>
          </a:prstGeom>
          <a:noFill/>
        </p:spPr>
      </p:pic>
    </p:spTree>
    <p:extLst>
      <p:ext uri="{BB962C8B-B14F-4D97-AF65-F5344CB8AC3E}">
        <p14:creationId xmlns:p14="http://schemas.microsoft.com/office/powerpoint/2010/main" xmlns="" val="345051504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xmlns="" val="1941926142"/>
              </p:ext>
            </p:extLst>
          </p:nvPr>
        </p:nvGraphicFramePr>
        <p:xfrm>
          <a:off x="428596" y="214290"/>
          <a:ext cx="8229600" cy="5292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6.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1420</TotalTime>
  <Words>803</Words>
  <Application>Microsoft Office PowerPoint</Application>
  <PresentationFormat>Ekran Gösterisi (4:3)</PresentationFormat>
  <Paragraphs>217</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Kalabalık</vt:lpstr>
      <vt:lpstr>     </vt:lpstr>
      <vt:lpstr>Fakültemiz; </vt:lpstr>
      <vt:lpstr>Slayt 3</vt:lpstr>
      <vt:lpstr>Slayt 4</vt:lpstr>
      <vt:lpstr>Fakültemiz Akademik Personel Sayısı</vt:lpstr>
      <vt:lpstr>Hemşirelik Bölümü</vt:lpstr>
      <vt:lpstr>02.02.2008 Tarih ve 26775 Sayılı Resmi Gazete Yayınlanan; Doktorluk, Hemşirelik, Ebelik, Diş Hekimliği, Veterinerlik, Eczacılık Ve Mimarlık Eğitim Programlarının Asgari Eğitim Koşullarının Belirlenmesine Dair Yönetmelik gereği, Hemşirelik Mezuniyet Kriterleri</vt:lpstr>
      <vt:lpstr>2019-2020 Eğitim-Öğretim Yılı Öğrenci Alınacak Programlar</vt:lpstr>
      <vt:lpstr>Slayt 9</vt:lpstr>
      <vt:lpstr>Slayt 10</vt:lpstr>
      <vt:lpstr>Slayt 11</vt:lpstr>
      <vt:lpstr>Hemşirelik Laboratuvarı</vt:lpstr>
      <vt:lpstr>UZAKTAN EĞİTİM HEMŞİRELİKTE LİSANS TAMAMLAMA PROGRAMI - HELİTAM</vt:lpstr>
      <vt:lpstr>Ebelik Bölümü</vt:lpstr>
      <vt:lpstr>2019-2020 Eğitim-Öğretim Yılı  Öğrenci Alınacak Programlar</vt:lpstr>
      <vt:lpstr>Slayt 16</vt:lpstr>
      <vt:lpstr>Slayt 17</vt:lpstr>
      <vt:lpstr>     02.02.2008 Tarih ve 26775 Sayılı Resmi Gazete Yayınlanan; Doktorluk, Hemşirelik, Ebelik, Diş Hekimliği, Veterinerlik, Eczacılık Ve Mimarlık Eğitim Programlarının Asgari Eğitim Koşullarının Belirlenmesine Dair Yönetmelik gereği, Ebelik Mezuniyet Kriterleri  </vt:lpstr>
      <vt:lpstr>Ebelik Bölümü Uygulama Alanları</vt:lpstr>
      <vt:lpstr>Fizyoterapi ve Rehabilitasyon Bölümü</vt:lpstr>
      <vt:lpstr>Beslenme ve Diyetetik Bölümü </vt:lpstr>
      <vt:lpstr>Öğrenci Bilgi Sistemi</vt:lpstr>
      <vt:lpstr>Dış ilişkiler </vt:lpstr>
      <vt:lpstr>Fakültemizde Öğrenim Gören Yabancı Uyruklu Öğrenciler</vt:lpstr>
      <vt:lpstr>Farabi Değişim Programı</vt:lpstr>
      <vt:lpstr>Dış ilişkiler</vt:lpstr>
      <vt:lpstr>YATAY GEÇİŞ </vt:lpstr>
      <vt:lpstr>BURS OLANAKLARI</vt:lpstr>
      <vt:lpstr>İş İmkanları- İstihdam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KAHRAMANMARAŞ SÜTÇÜ İMAM ÜNİVERSİTESİ</dc:title>
  <dc:creator>dell</dc:creator>
  <cp:lastModifiedBy>user</cp:lastModifiedBy>
  <cp:revision>250</cp:revision>
  <dcterms:created xsi:type="dcterms:W3CDTF">2018-03-28T13:56:41Z</dcterms:created>
  <dcterms:modified xsi:type="dcterms:W3CDTF">2019-07-19T10:51:23Z</dcterms:modified>
</cp:coreProperties>
</file>